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DM Sans" charset="1" panose="00000000000000000000"/>
      <p:regular r:id="rId35"/>
    </p:embeddedFont>
    <p:embeddedFont>
      <p:font typeface="DM Serif Display" charset="1" panose="00000000000000000000"/>
      <p:regular r:id="rId36"/>
    </p:embeddedFont>
    <p:embeddedFont>
      <p:font typeface="DM Sans Bold" charset="1" panose="00000000000000000000"/>
      <p:regular r:id="rId37"/>
    </p:embeddedFont>
    <p:embeddedFont>
      <p:font typeface="Aileron" charset="1" panose="00000500000000000000"/>
      <p:regular r:id="rId38"/>
    </p:embeddedFont>
    <p:embeddedFont>
      <p:font typeface="Aileron Bold" charset="1" panose="0000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30.gif"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7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 Id="rId9" Target="../media/image6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9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gif"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0.gif"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5561" y="1923184"/>
            <a:ext cx="3160003" cy="1391510"/>
            <a:chOff x="0" y="0"/>
            <a:chExt cx="4213337" cy="1855347"/>
          </a:xfrm>
        </p:grpSpPr>
        <p:grpSp>
          <p:nvGrpSpPr>
            <p:cNvPr name="Group 3" id="3"/>
            <p:cNvGrpSpPr/>
            <p:nvPr/>
          </p:nvGrpSpPr>
          <p:grpSpPr>
            <a:xfrm rot="0">
              <a:off x="0" y="0"/>
              <a:ext cx="4213337" cy="1855347"/>
              <a:chOff x="0" y="0"/>
              <a:chExt cx="7620000" cy="3355475"/>
            </a:xfrm>
          </p:grpSpPr>
          <p:sp>
            <p:nvSpPr>
              <p:cNvPr name="Freeform 4" id="4"/>
              <p:cNvSpPr/>
              <p:nvPr/>
            </p:nvSpPr>
            <p:spPr>
              <a:xfrm flipH="false" flipV="false" rot="0">
                <a:off x="0" y="0"/>
                <a:ext cx="7620000" cy="3352935"/>
              </a:xfrm>
              <a:custGeom>
                <a:avLst/>
                <a:gdLst/>
                <a:ahLst/>
                <a:cxnLst/>
                <a:rect r="r" b="b" t="t" l="l"/>
                <a:pathLst>
                  <a:path h="3352935" w="7620000">
                    <a:moveTo>
                      <a:pt x="7620000" y="2494414"/>
                    </a:moveTo>
                    <a:lnTo>
                      <a:pt x="7620000" y="222250"/>
                    </a:lnTo>
                    <a:cubicBezTo>
                      <a:pt x="7620000" y="100330"/>
                      <a:pt x="7519670" y="0"/>
                      <a:pt x="7397750" y="0"/>
                    </a:cubicBezTo>
                    <a:lnTo>
                      <a:pt x="222250" y="0"/>
                    </a:lnTo>
                    <a:cubicBezTo>
                      <a:pt x="100330" y="0"/>
                      <a:pt x="0" y="100330"/>
                      <a:pt x="0" y="222250"/>
                    </a:cubicBezTo>
                    <a:lnTo>
                      <a:pt x="0" y="2493145"/>
                    </a:lnTo>
                    <a:cubicBezTo>
                      <a:pt x="0" y="2616335"/>
                      <a:pt x="100330" y="2715395"/>
                      <a:pt x="222250" y="2715395"/>
                    </a:cubicBezTo>
                    <a:lnTo>
                      <a:pt x="3547110" y="2715395"/>
                    </a:lnTo>
                    <a:lnTo>
                      <a:pt x="3808730" y="3352935"/>
                    </a:lnTo>
                    <a:lnTo>
                      <a:pt x="4070350" y="2715395"/>
                    </a:lnTo>
                    <a:lnTo>
                      <a:pt x="7395210" y="2715395"/>
                    </a:lnTo>
                    <a:cubicBezTo>
                      <a:pt x="7519670" y="2716664"/>
                      <a:pt x="7620000" y="2617605"/>
                      <a:pt x="7620000" y="2494414"/>
                    </a:cubicBezTo>
                    <a:close/>
                  </a:path>
                </a:pathLst>
              </a:custGeom>
              <a:solidFill>
                <a:srgbClr val="001C84"/>
              </a:solidFill>
            </p:spPr>
          </p:sp>
        </p:grpSp>
        <p:sp>
          <p:nvSpPr>
            <p:cNvPr name="TextBox 5" id="5"/>
            <p:cNvSpPr txBox="true"/>
            <p:nvPr/>
          </p:nvSpPr>
          <p:spPr>
            <a:xfrm rot="0">
              <a:off x="303865" y="351974"/>
              <a:ext cx="3605606" cy="765752"/>
            </a:xfrm>
            <a:prstGeom prst="rect">
              <a:avLst/>
            </a:prstGeom>
          </p:spPr>
          <p:txBody>
            <a:bodyPr anchor="t" rtlCol="false" tIns="0" lIns="0" bIns="0" rIns="0">
              <a:spAutoFit/>
            </a:bodyPr>
            <a:lstStyle/>
            <a:p>
              <a:pPr algn="ctr">
                <a:lnSpc>
                  <a:spcPts val="2284"/>
                </a:lnSpc>
              </a:pPr>
              <a:r>
                <a:rPr lang="en-US" sz="1904">
                  <a:solidFill>
                    <a:srgbClr val="FFFFFF"/>
                  </a:solidFill>
                  <a:latin typeface="DM Sans"/>
                  <a:ea typeface="DM Sans"/>
                  <a:cs typeface="DM Sans"/>
                  <a:sym typeface="DM Sans"/>
                </a:rPr>
                <a:t>Mata Kuliah</a:t>
              </a:r>
            </a:p>
            <a:p>
              <a:pPr algn="ctr">
                <a:lnSpc>
                  <a:spcPts val="2284"/>
                </a:lnSpc>
              </a:pPr>
              <a:r>
                <a:rPr lang="en-US" sz="1904">
                  <a:solidFill>
                    <a:srgbClr val="FFFFFF"/>
                  </a:solidFill>
                  <a:latin typeface="DM Sans"/>
                  <a:ea typeface="DM Sans"/>
                  <a:cs typeface="DM Sans"/>
                  <a:sym typeface="DM Sans"/>
                </a:rPr>
                <a:t>Kecerdasan Buatan</a:t>
              </a:r>
            </a:p>
          </p:txBody>
        </p:sp>
      </p:grpSp>
      <p:grpSp>
        <p:nvGrpSpPr>
          <p:cNvPr name="Group 6" id="6"/>
          <p:cNvGrpSpPr/>
          <p:nvPr/>
        </p:nvGrpSpPr>
        <p:grpSpPr>
          <a:xfrm rot="0">
            <a:off x="-1164668" y="1818060"/>
            <a:ext cx="6260264" cy="6650880"/>
            <a:chOff x="0" y="0"/>
            <a:chExt cx="8347019" cy="8867841"/>
          </a:xfrm>
        </p:grpSpPr>
        <p:sp>
          <p:nvSpPr>
            <p:cNvPr name="Freeform 7" id="7"/>
            <p:cNvSpPr/>
            <p:nvPr/>
          </p:nvSpPr>
          <p:spPr>
            <a:xfrm flipH="false" flipV="false" rot="0">
              <a:off x="4792150" y="3959583"/>
              <a:ext cx="3362156" cy="4908257"/>
            </a:xfrm>
            <a:custGeom>
              <a:avLst/>
              <a:gdLst/>
              <a:ahLst/>
              <a:cxnLst/>
              <a:rect r="r" b="b" t="t" l="l"/>
              <a:pathLst>
                <a:path h="4908257" w="3362156">
                  <a:moveTo>
                    <a:pt x="0" y="0"/>
                  </a:moveTo>
                  <a:lnTo>
                    <a:pt x="3362157" y="0"/>
                  </a:lnTo>
                  <a:lnTo>
                    <a:pt x="3362157" y="4908258"/>
                  </a:lnTo>
                  <a:lnTo>
                    <a:pt x="0" y="4908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984863" y="3959583"/>
              <a:ext cx="3362156" cy="4908257"/>
            </a:xfrm>
            <a:custGeom>
              <a:avLst/>
              <a:gdLst/>
              <a:ahLst/>
              <a:cxnLst/>
              <a:rect r="r" b="b" t="t" l="l"/>
              <a:pathLst>
                <a:path h="4908257" w="3362156">
                  <a:moveTo>
                    <a:pt x="0" y="0"/>
                  </a:moveTo>
                  <a:lnTo>
                    <a:pt x="3362156" y="0"/>
                  </a:lnTo>
                  <a:lnTo>
                    <a:pt x="3362156" y="4908258"/>
                  </a:lnTo>
                  <a:lnTo>
                    <a:pt x="0" y="4908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0"/>
              <a:ext cx="7140232" cy="3959583"/>
            </a:xfrm>
            <a:custGeom>
              <a:avLst/>
              <a:gdLst/>
              <a:ahLst/>
              <a:cxnLst/>
              <a:rect r="r" b="b" t="t" l="l"/>
              <a:pathLst>
                <a:path h="3959583" w="7140232">
                  <a:moveTo>
                    <a:pt x="0" y="0"/>
                  </a:moveTo>
                  <a:lnTo>
                    <a:pt x="7140232" y="0"/>
                  </a:lnTo>
                  <a:lnTo>
                    <a:pt x="7140232" y="3959583"/>
                  </a:lnTo>
                  <a:lnTo>
                    <a:pt x="0" y="3959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0" id="10"/>
          <p:cNvSpPr txBox="true"/>
          <p:nvPr/>
        </p:nvSpPr>
        <p:spPr>
          <a:xfrm rot="0">
            <a:off x="5306027" y="3707702"/>
            <a:ext cx="11812675" cy="3391790"/>
          </a:xfrm>
          <a:prstGeom prst="rect">
            <a:avLst/>
          </a:prstGeom>
        </p:spPr>
        <p:txBody>
          <a:bodyPr anchor="t" rtlCol="false" tIns="0" lIns="0" bIns="0" rIns="0">
            <a:spAutoFit/>
          </a:bodyPr>
          <a:lstStyle/>
          <a:p>
            <a:pPr algn="ctr" marL="0" indent="0" lvl="0">
              <a:lnSpc>
                <a:spcPts val="6728"/>
              </a:lnSpc>
            </a:pPr>
            <a:r>
              <a:rPr lang="en-US" sz="5800" spc="145">
                <a:solidFill>
                  <a:srgbClr val="000000"/>
                </a:solidFill>
                <a:latin typeface="DM Serif Display"/>
                <a:ea typeface="DM Serif Display"/>
                <a:cs typeface="DM Serif Display"/>
                <a:sym typeface="DM Serif Display"/>
              </a:rPr>
              <a:t>Optimasi Parameter Model Klasifikasi Kualitas Air dengan Simulated Annealing untuk Meningkatkan Performa Prediksi</a:t>
            </a:r>
          </a:p>
        </p:txBody>
      </p:sp>
      <p:sp>
        <p:nvSpPr>
          <p:cNvPr name="TextBox 11" id="11"/>
          <p:cNvSpPr txBox="true"/>
          <p:nvPr/>
        </p:nvSpPr>
        <p:spPr>
          <a:xfrm rot="0">
            <a:off x="13765561" y="847725"/>
            <a:ext cx="3933043" cy="419100"/>
          </a:xfrm>
          <a:prstGeom prst="rect">
            <a:avLst/>
          </a:prstGeom>
        </p:spPr>
        <p:txBody>
          <a:bodyPr anchor="t" rtlCol="false" tIns="0" lIns="0" bIns="0" rIns="0">
            <a:spAutoFit/>
          </a:bodyPr>
          <a:lstStyle/>
          <a:p>
            <a:pPr algn="r" marL="0" indent="0" lvl="0">
              <a:lnSpc>
                <a:spcPts val="3359"/>
              </a:lnSpc>
            </a:pPr>
            <a:r>
              <a:rPr lang="en-US" sz="2799">
                <a:solidFill>
                  <a:srgbClr val="000000"/>
                </a:solidFill>
                <a:latin typeface="DM Sans"/>
                <a:ea typeface="DM Sans"/>
                <a:cs typeface="DM Sans"/>
                <a:sym typeface="DM Sans"/>
              </a:rPr>
              <a:t>18 Oktober 2023</a:t>
            </a:r>
          </a:p>
        </p:txBody>
      </p:sp>
      <p:sp>
        <p:nvSpPr>
          <p:cNvPr name="TextBox 12" id="12"/>
          <p:cNvSpPr txBox="true"/>
          <p:nvPr/>
        </p:nvSpPr>
        <p:spPr>
          <a:xfrm rot="0">
            <a:off x="1028700" y="847725"/>
            <a:ext cx="5151560" cy="419100"/>
          </a:xfrm>
          <a:prstGeom prst="rect">
            <a:avLst/>
          </a:prstGeom>
        </p:spPr>
        <p:txBody>
          <a:bodyPr anchor="t" rtlCol="false" tIns="0" lIns="0" bIns="0" rIns="0">
            <a:spAutoFit/>
          </a:bodyPr>
          <a:lstStyle/>
          <a:p>
            <a:pPr algn="l" marL="0" indent="0" lvl="0">
              <a:lnSpc>
                <a:spcPts val="3359"/>
              </a:lnSpc>
            </a:pPr>
            <a:r>
              <a:rPr lang="en-US" sz="2799">
                <a:solidFill>
                  <a:srgbClr val="000000"/>
                </a:solidFill>
                <a:latin typeface="DM Sans"/>
                <a:ea typeface="DM Sans"/>
                <a:cs typeface="DM Sans"/>
                <a:sym typeface="DM Sans"/>
              </a:rPr>
              <a:t>Universitas Negeri  Surabaya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3034171" cy="10287000"/>
          </a:xfrm>
          <a:prstGeom prst="rect">
            <a:avLst/>
          </a:prstGeom>
          <a:solidFill>
            <a:srgbClr val="86EAE9">
              <a:alpha val="29804"/>
            </a:srgbClr>
          </a:solidFill>
        </p:spPr>
      </p:sp>
      <p:sp>
        <p:nvSpPr>
          <p:cNvPr name="AutoShape 3" id="3"/>
          <p:cNvSpPr/>
          <p:nvPr/>
        </p:nvSpPr>
        <p:spPr>
          <a:xfrm rot="0">
            <a:off x="9152298" y="0"/>
            <a:ext cx="3034171" cy="10287000"/>
          </a:xfrm>
          <a:prstGeom prst="rect">
            <a:avLst/>
          </a:prstGeom>
          <a:solidFill>
            <a:srgbClr val="37C9EF">
              <a:alpha val="29804"/>
            </a:srgbClr>
          </a:solidFill>
        </p:spPr>
      </p:sp>
      <p:sp>
        <p:nvSpPr>
          <p:cNvPr name="AutoShape 4" id="4"/>
          <p:cNvSpPr/>
          <p:nvPr/>
        </p:nvSpPr>
        <p:spPr>
          <a:xfrm rot="0">
            <a:off x="6101532" y="0"/>
            <a:ext cx="3034171" cy="10287000"/>
          </a:xfrm>
          <a:prstGeom prst="rect">
            <a:avLst/>
          </a:prstGeom>
          <a:solidFill>
            <a:srgbClr val="37C9EF">
              <a:alpha val="29804"/>
            </a:srgbClr>
          </a:solidFill>
        </p:spPr>
      </p:sp>
      <p:sp>
        <p:nvSpPr>
          <p:cNvPr name="AutoShape 5" id="5"/>
          <p:cNvSpPr/>
          <p:nvPr/>
        </p:nvSpPr>
        <p:spPr>
          <a:xfrm rot="0">
            <a:off x="15253829" y="0"/>
            <a:ext cx="3034171" cy="10287000"/>
          </a:xfrm>
          <a:prstGeom prst="rect">
            <a:avLst/>
          </a:prstGeom>
          <a:solidFill>
            <a:srgbClr val="13538A">
              <a:alpha val="29804"/>
            </a:srgbClr>
          </a:solidFill>
        </p:spPr>
      </p:sp>
      <p:sp>
        <p:nvSpPr>
          <p:cNvPr name="AutoShape 6" id="6"/>
          <p:cNvSpPr/>
          <p:nvPr/>
        </p:nvSpPr>
        <p:spPr>
          <a:xfrm rot="0">
            <a:off x="12203063" y="0"/>
            <a:ext cx="3034171" cy="10287000"/>
          </a:xfrm>
          <a:prstGeom prst="rect">
            <a:avLst/>
          </a:prstGeom>
          <a:solidFill>
            <a:srgbClr val="2C92D5">
              <a:alpha val="29804"/>
            </a:srgbClr>
          </a:solidFill>
        </p:spPr>
      </p:sp>
      <p:sp>
        <p:nvSpPr>
          <p:cNvPr name="AutoShape 7" id="7"/>
          <p:cNvSpPr/>
          <p:nvPr/>
        </p:nvSpPr>
        <p:spPr>
          <a:xfrm rot="-822989">
            <a:off x="-2575881" y="-6585516"/>
            <a:ext cx="20981431" cy="8229600"/>
          </a:xfrm>
          <a:prstGeom prst="rect">
            <a:avLst/>
          </a:prstGeom>
          <a:solidFill>
            <a:srgbClr val="FFFFFF"/>
          </a:solidFill>
        </p:spPr>
      </p:sp>
      <p:grpSp>
        <p:nvGrpSpPr>
          <p:cNvPr name="Group 8" id="8"/>
          <p:cNvGrpSpPr/>
          <p:nvPr/>
        </p:nvGrpSpPr>
        <p:grpSpPr>
          <a:xfrm rot="0">
            <a:off x="1043663" y="4638274"/>
            <a:ext cx="946844" cy="1517452"/>
            <a:chOff x="0" y="0"/>
            <a:chExt cx="1262459" cy="2023269"/>
          </a:xfrm>
        </p:grpSpPr>
        <p:grpSp>
          <p:nvGrpSpPr>
            <p:cNvPr name="Group 9" id="9"/>
            <p:cNvGrpSpPr/>
            <p:nvPr/>
          </p:nvGrpSpPr>
          <p:grpSpPr>
            <a:xfrm rot="5400000">
              <a:off x="-44524" y="1176240"/>
              <a:ext cx="1351507" cy="342550"/>
              <a:chOff x="0" y="0"/>
              <a:chExt cx="2004282" cy="508000"/>
            </a:xfrm>
          </p:grpSpPr>
          <p:sp>
            <p:nvSpPr>
              <p:cNvPr name="Freeform 10" id="10"/>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11" id="11"/>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86EAE9"/>
              </a:solidFill>
            </p:spPr>
          </p:sp>
        </p:grpSp>
        <p:sp>
          <p:nvSpPr>
            <p:cNvPr name="Freeform 12" id="12"/>
            <p:cNvSpPr/>
            <p:nvPr/>
          </p:nvSpPr>
          <p:spPr>
            <a:xfrm flipH="false" flipV="false" rot="-5400000">
              <a:off x="0" y="0"/>
              <a:ext cx="1262459" cy="1262459"/>
            </a:xfrm>
            <a:custGeom>
              <a:avLst/>
              <a:gdLst/>
              <a:ahLst/>
              <a:cxnLst/>
              <a:rect r="r" b="b" t="t" l="l"/>
              <a:pathLst>
                <a:path h="1262459" w="1262459">
                  <a:moveTo>
                    <a:pt x="0" y="0"/>
                  </a:moveTo>
                  <a:lnTo>
                    <a:pt x="1262459" y="0"/>
                  </a:lnTo>
                  <a:lnTo>
                    <a:pt x="1262459" y="1262459"/>
                  </a:lnTo>
                  <a:lnTo>
                    <a:pt x="0" y="1262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0513" y="358706"/>
              <a:ext cx="741434" cy="59753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1</a:t>
              </a:r>
            </a:p>
          </p:txBody>
        </p:sp>
      </p:grpSp>
      <p:grpSp>
        <p:nvGrpSpPr>
          <p:cNvPr name="Group 14" id="14"/>
          <p:cNvGrpSpPr/>
          <p:nvPr/>
        </p:nvGrpSpPr>
        <p:grpSpPr>
          <a:xfrm rot="5400000">
            <a:off x="4061036" y="4761728"/>
            <a:ext cx="1013631" cy="256912"/>
            <a:chOff x="0" y="0"/>
            <a:chExt cx="2004282" cy="508000"/>
          </a:xfrm>
        </p:grpSpPr>
        <p:sp>
          <p:nvSpPr>
            <p:cNvPr name="Freeform 15" id="15"/>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16" id="16"/>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EDAD8"/>
            </a:solidFill>
          </p:spPr>
        </p:sp>
      </p:grpSp>
      <p:sp>
        <p:nvSpPr>
          <p:cNvPr name="Freeform 17" id="17"/>
          <p:cNvSpPr/>
          <p:nvPr/>
        </p:nvSpPr>
        <p:spPr>
          <a:xfrm flipH="false" flipV="false" rot="-5400000">
            <a:off x="4094429" y="3879548"/>
            <a:ext cx="946844" cy="946844"/>
          </a:xfrm>
          <a:custGeom>
            <a:avLst/>
            <a:gdLst/>
            <a:ahLst/>
            <a:cxnLst/>
            <a:rect r="r" b="b" t="t" l="l"/>
            <a:pathLst>
              <a:path h="946844" w="946844">
                <a:moveTo>
                  <a:pt x="0" y="0"/>
                </a:moveTo>
                <a:lnTo>
                  <a:pt x="946844" y="0"/>
                </a:lnTo>
                <a:lnTo>
                  <a:pt x="946844" y="946845"/>
                </a:lnTo>
                <a:lnTo>
                  <a:pt x="0" y="946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7145195" y="3131664"/>
            <a:ext cx="946844" cy="1517452"/>
            <a:chOff x="0" y="0"/>
            <a:chExt cx="1262459" cy="2023269"/>
          </a:xfrm>
        </p:grpSpPr>
        <p:grpSp>
          <p:nvGrpSpPr>
            <p:cNvPr name="Group 19" id="19"/>
            <p:cNvGrpSpPr/>
            <p:nvPr/>
          </p:nvGrpSpPr>
          <p:grpSpPr>
            <a:xfrm rot="5400000">
              <a:off x="-44524" y="1176240"/>
              <a:ext cx="1351507" cy="342550"/>
              <a:chOff x="0" y="0"/>
              <a:chExt cx="2004282" cy="508000"/>
            </a:xfrm>
          </p:grpSpPr>
          <p:sp>
            <p:nvSpPr>
              <p:cNvPr name="Freeform 20" id="20"/>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21" id="21"/>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sp>
        </p:grpSp>
        <p:sp>
          <p:nvSpPr>
            <p:cNvPr name="Freeform 22" id="22"/>
            <p:cNvSpPr/>
            <p:nvPr/>
          </p:nvSpPr>
          <p:spPr>
            <a:xfrm flipH="false" flipV="false" rot="-5400000">
              <a:off x="0" y="0"/>
              <a:ext cx="1262459" cy="1262459"/>
            </a:xfrm>
            <a:custGeom>
              <a:avLst/>
              <a:gdLst/>
              <a:ahLst/>
              <a:cxnLst/>
              <a:rect r="r" b="b" t="t" l="l"/>
              <a:pathLst>
                <a:path h="1262459" w="1262459">
                  <a:moveTo>
                    <a:pt x="0" y="0"/>
                  </a:moveTo>
                  <a:lnTo>
                    <a:pt x="1262459" y="0"/>
                  </a:lnTo>
                  <a:lnTo>
                    <a:pt x="1262459" y="1262459"/>
                  </a:lnTo>
                  <a:lnTo>
                    <a:pt x="0" y="12624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60513" y="342980"/>
              <a:ext cx="741434" cy="59753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3</a:t>
              </a:r>
            </a:p>
          </p:txBody>
        </p:sp>
      </p:grpSp>
      <p:grpSp>
        <p:nvGrpSpPr>
          <p:cNvPr name="Group 24" id="24"/>
          <p:cNvGrpSpPr/>
          <p:nvPr/>
        </p:nvGrpSpPr>
        <p:grpSpPr>
          <a:xfrm rot="0">
            <a:off x="10195961" y="2362097"/>
            <a:ext cx="946844" cy="1517452"/>
            <a:chOff x="0" y="0"/>
            <a:chExt cx="1262459" cy="2023269"/>
          </a:xfrm>
        </p:grpSpPr>
        <p:grpSp>
          <p:nvGrpSpPr>
            <p:cNvPr name="Group 25" id="25"/>
            <p:cNvGrpSpPr/>
            <p:nvPr/>
          </p:nvGrpSpPr>
          <p:grpSpPr>
            <a:xfrm rot="5400000">
              <a:off x="-44524" y="1176240"/>
              <a:ext cx="1351507" cy="342550"/>
              <a:chOff x="0" y="0"/>
              <a:chExt cx="2004282" cy="508000"/>
            </a:xfrm>
          </p:grpSpPr>
          <p:sp>
            <p:nvSpPr>
              <p:cNvPr name="Freeform 26" id="26"/>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27" id="27"/>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sp>
        </p:grpSp>
        <p:sp>
          <p:nvSpPr>
            <p:cNvPr name="Freeform 28" id="28"/>
            <p:cNvSpPr/>
            <p:nvPr/>
          </p:nvSpPr>
          <p:spPr>
            <a:xfrm flipH="false" flipV="false" rot="-5400000">
              <a:off x="0" y="0"/>
              <a:ext cx="1262459" cy="1262459"/>
            </a:xfrm>
            <a:custGeom>
              <a:avLst/>
              <a:gdLst/>
              <a:ahLst/>
              <a:cxnLst/>
              <a:rect r="r" b="b" t="t" l="l"/>
              <a:pathLst>
                <a:path h="1262459" w="1262459">
                  <a:moveTo>
                    <a:pt x="0" y="0"/>
                  </a:moveTo>
                  <a:lnTo>
                    <a:pt x="1262459" y="0"/>
                  </a:lnTo>
                  <a:lnTo>
                    <a:pt x="1262459" y="1262459"/>
                  </a:lnTo>
                  <a:lnTo>
                    <a:pt x="0" y="12624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260513" y="318175"/>
              <a:ext cx="741434" cy="59753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4</a:t>
              </a:r>
            </a:p>
          </p:txBody>
        </p:sp>
      </p:grpSp>
      <p:grpSp>
        <p:nvGrpSpPr>
          <p:cNvPr name="Group 30" id="30"/>
          <p:cNvGrpSpPr/>
          <p:nvPr/>
        </p:nvGrpSpPr>
        <p:grpSpPr>
          <a:xfrm rot="0">
            <a:off x="13275907" y="1603371"/>
            <a:ext cx="946844" cy="1517452"/>
            <a:chOff x="0" y="0"/>
            <a:chExt cx="1262459" cy="2023269"/>
          </a:xfrm>
        </p:grpSpPr>
        <p:grpSp>
          <p:nvGrpSpPr>
            <p:cNvPr name="Group 31" id="31"/>
            <p:cNvGrpSpPr/>
            <p:nvPr/>
          </p:nvGrpSpPr>
          <p:grpSpPr>
            <a:xfrm rot="5400000">
              <a:off x="-44524" y="1176240"/>
              <a:ext cx="1351507" cy="342550"/>
              <a:chOff x="0" y="0"/>
              <a:chExt cx="2004282" cy="508000"/>
            </a:xfrm>
          </p:grpSpPr>
          <p:sp>
            <p:nvSpPr>
              <p:cNvPr name="Freeform 32" id="32"/>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33" id="33"/>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2C92D5"/>
              </a:solidFill>
            </p:spPr>
          </p:sp>
        </p:grpSp>
        <p:sp>
          <p:nvSpPr>
            <p:cNvPr name="Freeform 34" id="34"/>
            <p:cNvSpPr/>
            <p:nvPr/>
          </p:nvSpPr>
          <p:spPr>
            <a:xfrm flipH="false" flipV="false" rot="-5400000">
              <a:off x="0" y="0"/>
              <a:ext cx="1262459" cy="1262459"/>
            </a:xfrm>
            <a:custGeom>
              <a:avLst/>
              <a:gdLst/>
              <a:ahLst/>
              <a:cxnLst/>
              <a:rect r="r" b="b" t="t" l="l"/>
              <a:pathLst>
                <a:path h="1262459" w="1262459">
                  <a:moveTo>
                    <a:pt x="0" y="0"/>
                  </a:moveTo>
                  <a:lnTo>
                    <a:pt x="1262459" y="0"/>
                  </a:lnTo>
                  <a:lnTo>
                    <a:pt x="1262459" y="1262459"/>
                  </a:lnTo>
                  <a:lnTo>
                    <a:pt x="0" y="1262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260513" y="318175"/>
              <a:ext cx="741434" cy="59753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5</a:t>
              </a:r>
            </a:p>
          </p:txBody>
        </p:sp>
      </p:grpSp>
      <p:grpSp>
        <p:nvGrpSpPr>
          <p:cNvPr name="Group 36" id="36"/>
          <p:cNvGrpSpPr/>
          <p:nvPr/>
        </p:nvGrpSpPr>
        <p:grpSpPr>
          <a:xfrm rot="5400000">
            <a:off x="16264099" y="1737667"/>
            <a:ext cx="1013631" cy="256912"/>
            <a:chOff x="0" y="0"/>
            <a:chExt cx="2004282" cy="508000"/>
          </a:xfrm>
        </p:grpSpPr>
        <p:sp>
          <p:nvSpPr>
            <p:cNvPr name="Freeform 37" id="37"/>
            <p:cNvSpPr/>
            <p:nvPr/>
          </p:nvSpPr>
          <p:spPr>
            <a:xfrm flipH="false" flipV="false" rot="0">
              <a:off x="155597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sp>
        <p:sp>
          <p:nvSpPr>
            <p:cNvPr name="Freeform 38" id="38"/>
            <p:cNvSpPr/>
            <p:nvPr/>
          </p:nvSpPr>
          <p:spPr>
            <a:xfrm flipH="false" flipV="false" rot="0">
              <a:off x="0" y="11430"/>
              <a:ext cx="2004282" cy="485140"/>
            </a:xfrm>
            <a:custGeom>
              <a:avLst/>
              <a:gdLst/>
              <a:ahLst/>
              <a:cxnLst/>
              <a:rect r="r" b="b" t="t" l="l"/>
              <a:pathLst>
                <a:path h="485140" w="2004282">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13538A"/>
            </a:solidFill>
          </p:spPr>
        </p:sp>
      </p:grpSp>
      <p:grpSp>
        <p:nvGrpSpPr>
          <p:cNvPr name="Group 39" id="39"/>
          <p:cNvGrpSpPr/>
          <p:nvPr/>
        </p:nvGrpSpPr>
        <p:grpSpPr>
          <a:xfrm rot="0">
            <a:off x="16297492" y="855487"/>
            <a:ext cx="946844" cy="946844"/>
            <a:chOff x="0" y="0"/>
            <a:chExt cx="1262459" cy="1262459"/>
          </a:xfrm>
        </p:grpSpPr>
        <p:sp>
          <p:nvSpPr>
            <p:cNvPr name="Freeform 40" id="40"/>
            <p:cNvSpPr/>
            <p:nvPr/>
          </p:nvSpPr>
          <p:spPr>
            <a:xfrm flipH="false" flipV="false" rot="-5400000">
              <a:off x="0" y="0"/>
              <a:ext cx="1262459" cy="1262459"/>
            </a:xfrm>
            <a:custGeom>
              <a:avLst/>
              <a:gdLst/>
              <a:ahLst/>
              <a:cxnLst/>
              <a:rect r="r" b="b" t="t" l="l"/>
              <a:pathLst>
                <a:path h="1262459" w="1262459">
                  <a:moveTo>
                    <a:pt x="0" y="0"/>
                  </a:moveTo>
                  <a:lnTo>
                    <a:pt x="1262459" y="0"/>
                  </a:lnTo>
                  <a:lnTo>
                    <a:pt x="1262459" y="1262459"/>
                  </a:lnTo>
                  <a:lnTo>
                    <a:pt x="0" y="12624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1" id="41"/>
            <p:cNvSpPr txBox="true"/>
            <p:nvPr/>
          </p:nvSpPr>
          <p:spPr>
            <a:xfrm rot="0">
              <a:off x="260513" y="318175"/>
              <a:ext cx="741434" cy="59753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6</a:t>
              </a:r>
            </a:p>
          </p:txBody>
        </p:sp>
      </p:grpSp>
      <p:sp>
        <p:nvSpPr>
          <p:cNvPr name="AutoShape 42" id="42"/>
          <p:cNvSpPr/>
          <p:nvPr/>
        </p:nvSpPr>
        <p:spPr>
          <a:xfrm rot="-822989">
            <a:off x="449249" y="6936516"/>
            <a:ext cx="20981431" cy="8229600"/>
          </a:xfrm>
          <a:prstGeom prst="rect">
            <a:avLst/>
          </a:prstGeom>
          <a:solidFill>
            <a:srgbClr val="FFFFFF"/>
          </a:solidFill>
        </p:spPr>
      </p:sp>
      <p:grpSp>
        <p:nvGrpSpPr>
          <p:cNvPr name="Group 43" id="43"/>
          <p:cNvGrpSpPr/>
          <p:nvPr/>
        </p:nvGrpSpPr>
        <p:grpSpPr>
          <a:xfrm rot="0">
            <a:off x="-1888093" y="8931027"/>
            <a:ext cx="24168108" cy="2711946"/>
            <a:chOff x="0" y="0"/>
            <a:chExt cx="32224143" cy="3615928"/>
          </a:xfrm>
        </p:grpSpPr>
        <p:grpSp>
          <p:nvGrpSpPr>
            <p:cNvPr name="Group 44" id="44"/>
            <p:cNvGrpSpPr/>
            <p:nvPr/>
          </p:nvGrpSpPr>
          <p:grpSpPr>
            <a:xfrm rot="0">
              <a:off x="0" y="0"/>
              <a:ext cx="13088020" cy="3551539"/>
              <a:chOff x="0" y="0"/>
              <a:chExt cx="6350000" cy="1723123"/>
            </a:xfrm>
          </p:grpSpPr>
          <p:sp>
            <p:nvSpPr>
              <p:cNvPr name="Freeform 45" id="45"/>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grpSp>
          <p:nvGrpSpPr>
            <p:cNvPr name="Group 46" id="46"/>
            <p:cNvGrpSpPr/>
            <p:nvPr/>
          </p:nvGrpSpPr>
          <p:grpSpPr>
            <a:xfrm rot="0">
              <a:off x="13060641" y="0"/>
              <a:ext cx="13325303" cy="3615928"/>
              <a:chOff x="0" y="0"/>
              <a:chExt cx="6350000" cy="1723123"/>
            </a:xfrm>
          </p:grpSpPr>
          <p:sp>
            <p:nvSpPr>
              <p:cNvPr name="Freeform 47" id="47"/>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grpSp>
          <p:nvGrpSpPr>
            <p:cNvPr name="Group 48" id="48"/>
            <p:cNvGrpSpPr/>
            <p:nvPr/>
          </p:nvGrpSpPr>
          <p:grpSpPr>
            <a:xfrm rot="0">
              <a:off x="19373407" y="64389"/>
              <a:ext cx="12850736" cy="3487150"/>
              <a:chOff x="0" y="0"/>
              <a:chExt cx="6350000" cy="1723123"/>
            </a:xfrm>
          </p:grpSpPr>
          <p:sp>
            <p:nvSpPr>
              <p:cNvPr name="Freeform 49" id="49"/>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grpSp>
      <p:grpSp>
        <p:nvGrpSpPr>
          <p:cNvPr name="Group 50" id="50"/>
          <p:cNvGrpSpPr/>
          <p:nvPr/>
        </p:nvGrpSpPr>
        <p:grpSpPr>
          <a:xfrm rot="0">
            <a:off x="822237" y="714031"/>
            <a:ext cx="4423868" cy="1658907"/>
            <a:chOff x="0" y="0"/>
            <a:chExt cx="5898490" cy="2211877"/>
          </a:xfrm>
        </p:grpSpPr>
        <p:grpSp>
          <p:nvGrpSpPr>
            <p:cNvPr name="Group 51" id="51"/>
            <p:cNvGrpSpPr/>
            <p:nvPr/>
          </p:nvGrpSpPr>
          <p:grpSpPr>
            <a:xfrm rot="0">
              <a:off x="0" y="0"/>
              <a:ext cx="5898490" cy="2211877"/>
              <a:chOff x="0" y="0"/>
              <a:chExt cx="7620000" cy="2857426"/>
            </a:xfrm>
          </p:grpSpPr>
          <p:sp>
            <p:nvSpPr>
              <p:cNvPr name="Freeform 52" id="52"/>
              <p:cNvSpPr/>
              <p:nvPr/>
            </p:nvSpPr>
            <p:spPr>
              <a:xfrm flipH="false" flipV="false" rot="0">
                <a:off x="0" y="0"/>
                <a:ext cx="7620000" cy="2854886"/>
              </a:xfrm>
              <a:custGeom>
                <a:avLst/>
                <a:gdLst/>
                <a:ahLst/>
                <a:cxnLst/>
                <a:rect r="r" b="b" t="t" l="l"/>
                <a:pathLst>
                  <a:path h="2854886" w="7620000">
                    <a:moveTo>
                      <a:pt x="7620000" y="1996366"/>
                    </a:moveTo>
                    <a:lnTo>
                      <a:pt x="7620000" y="222250"/>
                    </a:lnTo>
                    <a:cubicBezTo>
                      <a:pt x="7620000" y="100330"/>
                      <a:pt x="7519670" y="0"/>
                      <a:pt x="7397750" y="0"/>
                    </a:cubicBezTo>
                    <a:lnTo>
                      <a:pt x="222250" y="0"/>
                    </a:lnTo>
                    <a:cubicBezTo>
                      <a:pt x="100330" y="0"/>
                      <a:pt x="0" y="100330"/>
                      <a:pt x="0" y="222250"/>
                    </a:cubicBezTo>
                    <a:lnTo>
                      <a:pt x="0" y="1995096"/>
                    </a:lnTo>
                    <a:cubicBezTo>
                      <a:pt x="0" y="2118286"/>
                      <a:pt x="100330" y="2217346"/>
                      <a:pt x="222250" y="2217346"/>
                    </a:cubicBezTo>
                    <a:lnTo>
                      <a:pt x="3547110" y="2217346"/>
                    </a:lnTo>
                    <a:lnTo>
                      <a:pt x="3808730" y="2854886"/>
                    </a:lnTo>
                    <a:lnTo>
                      <a:pt x="4070350" y="2217346"/>
                    </a:lnTo>
                    <a:lnTo>
                      <a:pt x="7395210" y="2217346"/>
                    </a:lnTo>
                    <a:cubicBezTo>
                      <a:pt x="7519670" y="2218616"/>
                      <a:pt x="7620000" y="2119556"/>
                      <a:pt x="7620000" y="1996366"/>
                    </a:cubicBezTo>
                    <a:close/>
                  </a:path>
                </a:pathLst>
              </a:custGeom>
              <a:solidFill>
                <a:srgbClr val="001C84"/>
              </a:solidFill>
            </p:spPr>
          </p:sp>
        </p:grpSp>
        <p:sp>
          <p:nvSpPr>
            <p:cNvPr name="TextBox 53" id="53"/>
            <p:cNvSpPr txBox="true"/>
            <p:nvPr/>
          </p:nvSpPr>
          <p:spPr>
            <a:xfrm rot="0">
              <a:off x="492805" y="357978"/>
              <a:ext cx="4912881" cy="973744"/>
            </a:xfrm>
            <a:prstGeom prst="rect">
              <a:avLst/>
            </a:prstGeom>
          </p:spPr>
          <p:txBody>
            <a:bodyPr anchor="t" rtlCol="false" tIns="0" lIns="0" bIns="0" rIns="0">
              <a:spAutoFit/>
            </a:bodyPr>
            <a:lstStyle/>
            <a:p>
              <a:pPr algn="ctr">
                <a:lnSpc>
                  <a:spcPts val="5500"/>
                </a:lnSpc>
              </a:pPr>
              <a:r>
                <a:rPr lang="en-US" b="true" sz="5000">
                  <a:solidFill>
                    <a:srgbClr val="FFFFFF"/>
                  </a:solidFill>
                  <a:latin typeface="DM Sans Bold"/>
                  <a:ea typeface="DM Sans Bold"/>
                  <a:cs typeface="DM Sans Bold"/>
                  <a:sym typeface="DM Sans Bold"/>
                </a:rPr>
                <a:t>Timeline</a:t>
              </a:r>
            </a:p>
          </p:txBody>
        </p:sp>
      </p:grpSp>
      <p:pic>
        <p:nvPicPr>
          <p:cNvPr name="Picture 54" id="54"/>
          <p:cNvPicPr>
            <a:picLocks noChangeAspect="true"/>
          </p:cNvPicPr>
          <p:nvPr/>
        </p:nvPicPr>
        <p:blipFill>
          <a:blip r:embed="rId12"/>
          <a:srcRect l="0" t="0" r="0" b="0"/>
          <a:stretch>
            <a:fillRect/>
          </a:stretch>
        </p:blipFill>
        <p:spPr>
          <a:xfrm flipH="false" flipV="false" rot="-249185">
            <a:off x="12736616" y="6311980"/>
            <a:ext cx="4522684" cy="3342557"/>
          </a:xfrm>
          <a:prstGeom prst="rect">
            <a:avLst/>
          </a:prstGeom>
        </p:spPr>
      </p:pic>
      <p:sp>
        <p:nvSpPr>
          <p:cNvPr name="TextBox 55" id="55"/>
          <p:cNvSpPr txBox="true"/>
          <p:nvPr/>
        </p:nvSpPr>
        <p:spPr>
          <a:xfrm rot="0">
            <a:off x="4289813" y="4111035"/>
            <a:ext cx="556076" cy="455295"/>
          </a:xfrm>
          <a:prstGeom prst="rect">
            <a:avLst/>
          </a:prstGeom>
        </p:spPr>
        <p:txBody>
          <a:bodyPr anchor="t" rtlCol="false" tIns="0" lIns="0" bIns="0" rIns="0">
            <a:spAutoFit/>
          </a:bodyPr>
          <a:lstStyle/>
          <a:p>
            <a:pPr algn="ctr">
              <a:lnSpc>
                <a:spcPts val="3640"/>
              </a:lnSpc>
            </a:pPr>
            <a:r>
              <a:rPr lang="en-US" sz="2800" spc="282">
                <a:solidFill>
                  <a:srgbClr val="FFFFFF"/>
                </a:solidFill>
                <a:latin typeface="Aileron"/>
                <a:ea typeface="Aileron"/>
                <a:cs typeface="Aileron"/>
                <a:sym typeface="Aileron"/>
              </a:rPr>
              <a:t>2</a:t>
            </a:r>
          </a:p>
        </p:txBody>
      </p:sp>
      <p:grpSp>
        <p:nvGrpSpPr>
          <p:cNvPr name="Group 56" id="56"/>
          <p:cNvGrpSpPr/>
          <p:nvPr/>
        </p:nvGrpSpPr>
        <p:grpSpPr>
          <a:xfrm rot="0">
            <a:off x="9573699" y="4374972"/>
            <a:ext cx="2191368" cy="2435694"/>
            <a:chOff x="0" y="0"/>
            <a:chExt cx="2921824" cy="3247593"/>
          </a:xfrm>
        </p:grpSpPr>
        <p:sp>
          <p:nvSpPr>
            <p:cNvPr name="TextBox 57" id="57"/>
            <p:cNvSpPr txBox="true"/>
            <p:nvPr/>
          </p:nvSpPr>
          <p:spPr>
            <a:xfrm rot="0">
              <a:off x="0" y="-95250"/>
              <a:ext cx="2921824" cy="1228090"/>
            </a:xfrm>
            <a:prstGeom prst="rect">
              <a:avLst/>
            </a:prstGeom>
          </p:spPr>
          <p:txBody>
            <a:bodyPr anchor="t" rtlCol="false" tIns="0" lIns="0" bIns="0" rIns="0">
              <a:spAutoFit/>
            </a:bodyPr>
            <a:lstStyle/>
            <a:p>
              <a:pPr algn="ctr">
                <a:lnSpc>
                  <a:spcPts val="3840"/>
                </a:lnSpc>
              </a:pPr>
              <a:r>
                <a:rPr lang="en-US" b="true" sz="2400" spc="290">
                  <a:solidFill>
                    <a:srgbClr val="191919"/>
                  </a:solidFill>
                  <a:latin typeface="Aileron Bold"/>
                  <a:ea typeface="Aileron Bold"/>
                  <a:cs typeface="Aileron Bold"/>
                  <a:sym typeface="Aileron Bold"/>
                </a:rPr>
                <a:t>MODEL BUILDING</a:t>
              </a:r>
            </a:p>
          </p:txBody>
        </p:sp>
        <p:sp>
          <p:nvSpPr>
            <p:cNvPr name="TextBox 58" id="58"/>
            <p:cNvSpPr txBox="true"/>
            <p:nvPr/>
          </p:nvSpPr>
          <p:spPr>
            <a:xfrm rot="0">
              <a:off x="0" y="1305763"/>
              <a:ext cx="2921824" cy="2459990"/>
            </a:xfrm>
            <a:prstGeom prst="rect">
              <a:avLst/>
            </a:prstGeom>
          </p:spPr>
          <p:txBody>
            <a:bodyPr anchor="t" rtlCol="false" tIns="0" lIns="0" bIns="0" rIns="0">
              <a:spAutoFit/>
            </a:bodyPr>
            <a:lstStyle/>
            <a:p>
              <a:pPr algn="ctr">
                <a:lnSpc>
                  <a:spcPts val="3795"/>
                </a:lnSpc>
              </a:pPr>
              <a:r>
                <a:rPr lang="en-US" sz="2300" spc="73">
                  <a:solidFill>
                    <a:srgbClr val="191919"/>
                  </a:solidFill>
                  <a:latin typeface="Aileron"/>
                  <a:ea typeface="Aileron"/>
                  <a:cs typeface="Aileron"/>
                  <a:sym typeface="Aileron"/>
                </a:rPr>
                <a:t>Pemodelan menggunakan algoritma klasifikasi </a:t>
              </a:r>
            </a:p>
          </p:txBody>
        </p:sp>
      </p:grpSp>
      <p:grpSp>
        <p:nvGrpSpPr>
          <p:cNvPr name="Group 59" id="59"/>
          <p:cNvGrpSpPr/>
          <p:nvPr/>
        </p:nvGrpSpPr>
        <p:grpSpPr>
          <a:xfrm rot="0">
            <a:off x="72433" y="6603701"/>
            <a:ext cx="2889305" cy="1379558"/>
            <a:chOff x="0" y="0"/>
            <a:chExt cx="3852407" cy="1839411"/>
          </a:xfrm>
        </p:grpSpPr>
        <p:sp>
          <p:nvSpPr>
            <p:cNvPr name="TextBox 60" id="60"/>
            <p:cNvSpPr txBox="true"/>
            <p:nvPr/>
          </p:nvSpPr>
          <p:spPr>
            <a:xfrm rot="0">
              <a:off x="0" y="-85725"/>
              <a:ext cx="3852407" cy="1139534"/>
            </a:xfrm>
            <a:prstGeom prst="rect">
              <a:avLst/>
            </a:prstGeom>
          </p:spPr>
          <p:txBody>
            <a:bodyPr anchor="t" rtlCol="false" tIns="0" lIns="0" bIns="0" rIns="0">
              <a:spAutoFit/>
            </a:bodyPr>
            <a:lstStyle/>
            <a:p>
              <a:pPr algn="ctr">
                <a:lnSpc>
                  <a:spcPts val="3586"/>
                </a:lnSpc>
              </a:pPr>
              <a:r>
                <a:rPr lang="en-US" b="true" sz="2241" spc="271">
                  <a:solidFill>
                    <a:srgbClr val="191919"/>
                  </a:solidFill>
                  <a:latin typeface="Aileron Bold"/>
                  <a:ea typeface="Aileron Bold"/>
                  <a:cs typeface="Aileron Bold"/>
                  <a:sym typeface="Aileron Bold"/>
                </a:rPr>
                <a:t>DATA COLLECTION</a:t>
              </a:r>
            </a:p>
          </p:txBody>
        </p:sp>
        <p:sp>
          <p:nvSpPr>
            <p:cNvPr name="TextBox 61" id="61"/>
            <p:cNvSpPr txBox="true"/>
            <p:nvPr/>
          </p:nvSpPr>
          <p:spPr>
            <a:xfrm rot="0">
              <a:off x="0" y="1302618"/>
              <a:ext cx="3852407" cy="576980"/>
            </a:xfrm>
            <a:prstGeom prst="rect">
              <a:avLst/>
            </a:prstGeom>
          </p:spPr>
          <p:txBody>
            <a:bodyPr anchor="t" rtlCol="false" tIns="0" lIns="0" bIns="0" rIns="0">
              <a:spAutoFit/>
            </a:bodyPr>
            <a:lstStyle/>
            <a:p>
              <a:pPr algn="ctr">
                <a:lnSpc>
                  <a:spcPts val="3915"/>
                </a:lnSpc>
              </a:pPr>
              <a:r>
                <a:rPr lang="en-US" sz="2373" spc="75">
                  <a:solidFill>
                    <a:srgbClr val="191919"/>
                  </a:solidFill>
                  <a:latin typeface="Aileron"/>
                  <a:ea typeface="Aileron"/>
                  <a:cs typeface="Aileron"/>
                  <a:sym typeface="Aileron"/>
                </a:rPr>
                <a:t>kaggle</a:t>
              </a:r>
            </a:p>
          </p:txBody>
        </p:sp>
      </p:grpSp>
      <p:grpSp>
        <p:nvGrpSpPr>
          <p:cNvPr name="Group 62" id="62"/>
          <p:cNvGrpSpPr/>
          <p:nvPr/>
        </p:nvGrpSpPr>
        <p:grpSpPr>
          <a:xfrm rot="0">
            <a:off x="3123431" y="5888226"/>
            <a:ext cx="2888841" cy="867036"/>
            <a:chOff x="0" y="0"/>
            <a:chExt cx="3851788" cy="1156048"/>
          </a:xfrm>
        </p:grpSpPr>
        <p:sp>
          <p:nvSpPr>
            <p:cNvPr name="TextBox 63" id="63"/>
            <p:cNvSpPr txBox="true"/>
            <p:nvPr/>
          </p:nvSpPr>
          <p:spPr>
            <a:xfrm rot="0">
              <a:off x="0" y="-85725"/>
              <a:ext cx="3851788" cy="1130301"/>
            </a:xfrm>
            <a:prstGeom prst="rect">
              <a:avLst/>
            </a:prstGeom>
          </p:spPr>
          <p:txBody>
            <a:bodyPr anchor="t" rtlCol="false" tIns="0" lIns="0" bIns="0" rIns="0">
              <a:spAutoFit/>
            </a:bodyPr>
            <a:lstStyle/>
            <a:p>
              <a:pPr algn="ctr">
                <a:lnSpc>
                  <a:spcPts val="3554"/>
                </a:lnSpc>
              </a:pPr>
              <a:r>
                <a:rPr lang="en-US" b="true" sz="2221" spc="268">
                  <a:solidFill>
                    <a:srgbClr val="191919"/>
                  </a:solidFill>
                  <a:latin typeface="Aileron Bold"/>
                  <a:ea typeface="Aileron Bold"/>
                  <a:cs typeface="Aileron Bold"/>
                  <a:sym typeface="Aileron Bold"/>
                </a:rPr>
                <a:t>DATA PREPROCESSING</a:t>
              </a:r>
            </a:p>
          </p:txBody>
        </p:sp>
        <p:sp>
          <p:nvSpPr>
            <p:cNvPr name="TextBox 64" id="64"/>
            <p:cNvSpPr txBox="true"/>
            <p:nvPr/>
          </p:nvSpPr>
          <p:spPr>
            <a:xfrm rot="0">
              <a:off x="0" y="1290287"/>
              <a:ext cx="3851788" cy="572843"/>
            </a:xfrm>
            <a:prstGeom prst="rect">
              <a:avLst/>
            </a:prstGeom>
          </p:spPr>
          <p:txBody>
            <a:bodyPr anchor="t" rtlCol="false" tIns="0" lIns="0" bIns="0" rIns="0">
              <a:spAutoFit/>
            </a:bodyPr>
            <a:lstStyle/>
            <a:p>
              <a:pPr algn="ctr">
                <a:lnSpc>
                  <a:spcPts val="3881"/>
                </a:lnSpc>
              </a:pPr>
            </a:p>
          </p:txBody>
        </p:sp>
      </p:grpSp>
      <p:grpSp>
        <p:nvGrpSpPr>
          <p:cNvPr name="Group 65" id="65"/>
          <p:cNvGrpSpPr/>
          <p:nvPr/>
        </p:nvGrpSpPr>
        <p:grpSpPr>
          <a:xfrm rot="0">
            <a:off x="6513426" y="5132659"/>
            <a:ext cx="2315022" cy="910424"/>
            <a:chOff x="0" y="0"/>
            <a:chExt cx="3086696" cy="1213899"/>
          </a:xfrm>
        </p:grpSpPr>
        <p:sp>
          <p:nvSpPr>
            <p:cNvPr name="TextBox 66" id="66"/>
            <p:cNvSpPr txBox="true"/>
            <p:nvPr/>
          </p:nvSpPr>
          <p:spPr>
            <a:xfrm rot="0">
              <a:off x="0" y="-85725"/>
              <a:ext cx="3086696" cy="1105111"/>
            </a:xfrm>
            <a:prstGeom prst="rect">
              <a:avLst/>
            </a:prstGeom>
          </p:spPr>
          <p:txBody>
            <a:bodyPr anchor="t" rtlCol="false" tIns="0" lIns="0" bIns="0" rIns="0">
              <a:spAutoFit/>
            </a:bodyPr>
            <a:lstStyle/>
            <a:p>
              <a:pPr algn="ctr">
                <a:lnSpc>
                  <a:spcPts val="3520"/>
                </a:lnSpc>
              </a:pPr>
              <a:r>
                <a:rPr lang="en-US" b="true" sz="2200" spc="266">
                  <a:solidFill>
                    <a:srgbClr val="191919"/>
                  </a:solidFill>
                  <a:latin typeface="Aileron Bold"/>
                  <a:ea typeface="Aileron Bold"/>
                  <a:cs typeface="Aileron Bold"/>
                  <a:sym typeface="Aileron Bold"/>
                </a:rPr>
                <a:t>FEATURE ENGINEERING</a:t>
              </a:r>
            </a:p>
          </p:txBody>
        </p:sp>
        <p:sp>
          <p:nvSpPr>
            <p:cNvPr name="TextBox 67" id="67"/>
            <p:cNvSpPr txBox="true"/>
            <p:nvPr/>
          </p:nvSpPr>
          <p:spPr>
            <a:xfrm rot="0">
              <a:off x="0" y="1192309"/>
              <a:ext cx="3086696" cy="554990"/>
            </a:xfrm>
            <a:prstGeom prst="rect">
              <a:avLst/>
            </a:prstGeom>
          </p:spPr>
          <p:txBody>
            <a:bodyPr anchor="t" rtlCol="false" tIns="0" lIns="0" bIns="0" rIns="0">
              <a:spAutoFit/>
            </a:bodyPr>
            <a:lstStyle/>
            <a:p>
              <a:pPr algn="ctr">
                <a:lnSpc>
                  <a:spcPts val="3795"/>
                </a:lnSpc>
              </a:pPr>
              <a:r>
                <a:rPr lang="en-US" sz="2300" spc="73">
                  <a:solidFill>
                    <a:srgbClr val="191919"/>
                  </a:solidFill>
                  <a:latin typeface="Aileron"/>
                  <a:ea typeface="Aileron"/>
                  <a:cs typeface="Aileron"/>
                  <a:sym typeface="Aileron"/>
                </a:rPr>
                <a:t> </a:t>
              </a:r>
            </a:p>
          </p:txBody>
        </p:sp>
      </p:grpSp>
      <p:grpSp>
        <p:nvGrpSpPr>
          <p:cNvPr name="Group 68" id="68"/>
          <p:cNvGrpSpPr/>
          <p:nvPr/>
        </p:nvGrpSpPr>
        <p:grpSpPr>
          <a:xfrm rot="0">
            <a:off x="12653645" y="3585750"/>
            <a:ext cx="2278108" cy="2807169"/>
            <a:chOff x="0" y="0"/>
            <a:chExt cx="3037478" cy="3742893"/>
          </a:xfrm>
        </p:grpSpPr>
        <p:sp>
          <p:nvSpPr>
            <p:cNvPr name="TextBox 69" id="69"/>
            <p:cNvSpPr txBox="true"/>
            <p:nvPr/>
          </p:nvSpPr>
          <p:spPr>
            <a:xfrm rot="0">
              <a:off x="0" y="-95250"/>
              <a:ext cx="3037478" cy="1228090"/>
            </a:xfrm>
            <a:prstGeom prst="rect">
              <a:avLst/>
            </a:prstGeom>
          </p:spPr>
          <p:txBody>
            <a:bodyPr anchor="t" rtlCol="false" tIns="0" lIns="0" bIns="0" rIns="0">
              <a:spAutoFit/>
            </a:bodyPr>
            <a:lstStyle/>
            <a:p>
              <a:pPr algn="ctr">
                <a:lnSpc>
                  <a:spcPts val="3840"/>
                </a:lnSpc>
              </a:pPr>
              <a:r>
                <a:rPr lang="en-US" b="true" sz="2400" spc="290">
                  <a:solidFill>
                    <a:srgbClr val="191919"/>
                  </a:solidFill>
                  <a:latin typeface="Aileron Bold"/>
                  <a:ea typeface="Aileron Bold"/>
                  <a:cs typeface="Aileron Bold"/>
                  <a:sym typeface="Aileron Bold"/>
                </a:rPr>
                <a:t>OPTIMASI PARAMETER</a:t>
              </a:r>
            </a:p>
          </p:txBody>
        </p:sp>
        <p:sp>
          <p:nvSpPr>
            <p:cNvPr name="TextBox 70" id="70"/>
            <p:cNvSpPr txBox="true"/>
            <p:nvPr/>
          </p:nvSpPr>
          <p:spPr>
            <a:xfrm rot="0">
              <a:off x="0" y="1305763"/>
              <a:ext cx="3037478" cy="2459990"/>
            </a:xfrm>
            <a:prstGeom prst="rect">
              <a:avLst/>
            </a:prstGeom>
          </p:spPr>
          <p:txBody>
            <a:bodyPr anchor="t" rtlCol="false" tIns="0" lIns="0" bIns="0" rIns="0">
              <a:spAutoFit/>
            </a:bodyPr>
            <a:lstStyle/>
            <a:p>
              <a:pPr algn="ctr">
                <a:lnSpc>
                  <a:spcPts val="3795"/>
                </a:lnSpc>
              </a:pPr>
              <a:r>
                <a:rPr lang="en-US" sz="2300" spc="73">
                  <a:solidFill>
                    <a:srgbClr val="191919"/>
                  </a:solidFill>
                  <a:latin typeface="Aileron"/>
                  <a:ea typeface="Aileron"/>
                  <a:cs typeface="Aileron"/>
                  <a:sym typeface="Aileron"/>
                </a:rPr>
                <a:t>Menggunakan algoritma simulated annealing</a:t>
              </a:r>
            </a:p>
          </p:txBody>
        </p:sp>
      </p:grpSp>
      <p:grpSp>
        <p:nvGrpSpPr>
          <p:cNvPr name="Group 71" id="71"/>
          <p:cNvGrpSpPr/>
          <p:nvPr/>
        </p:nvGrpSpPr>
        <p:grpSpPr>
          <a:xfrm rot="0">
            <a:off x="15675231" y="2807300"/>
            <a:ext cx="2191368" cy="1860385"/>
            <a:chOff x="0" y="0"/>
            <a:chExt cx="2921824" cy="2480513"/>
          </a:xfrm>
        </p:grpSpPr>
        <p:sp>
          <p:nvSpPr>
            <p:cNvPr name="TextBox 72" id="72"/>
            <p:cNvSpPr txBox="true"/>
            <p:nvPr/>
          </p:nvSpPr>
          <p:spPr>
            <a:xfrm rot="0">
              <a:off x="0" y="-95250"/>
              <a:ext cx="2921824" cy="1228090"/>
            </a:xfrm>
            <a:prstGeom prst="rect">
              <a:avLst/>
            </a:prstGeom>
          </p:spPr>
          <p:txBody>
            <a:bodyPr anchor="t" rtlCol="false" tIns="0" lIns="0" bIns="0" rIns="0">
              <a:spAutoFit/>
            </a:bodyPr>
            <a:lstStyle/>
            <a:p>
              <a:pPr algn="ctr">
                <a:lnSpc>
                  <a:spcPts val="3840"/>
                </a:lnSpc>
              </a:pPr>
              <a:r>
                <a:rPr lang="en-US" b="true" sz="2400" spc="290">
                  <a:solidFill>
                    <a:srgbClr val="191919"/>
                  </a:solidFill>
                  <a:latin typeface="Aileron Bold"/>
                  <a:ea typeface="Aileron Bold"/>
                  <a:cs typeface="Aileron Bold"/>
                  <a:sym typeface="Aileron Bold"/>
                </a:rPr>
                <a:t>EVALUASI MODEL</a:t>
              </a:r>
              <a:r>
                <a:rPr lang="en-US" b="true" sz="2400" spc="290">
                  <a:solidFill>
                    <a:srgbClr val="191919"/>
                  </a:solidFill>
                  <a:latin typeface="Aileron Bold"/>
                  <a:ea typeface="Aileron Bold"/>
                  <a:cs typeface="Aileron Bold"/>
                  <a:sym typeface="Aileron Bold"/>
                </a:rPr>
                <a:t> </a:t>
              </a:r>
            </a:p>
          </p:txBody>
        </p:sp>
        <p:sp>
          <p:nvSpPr>
            <p:cNvPr name="TextBox 73" id="73"/>
            <p:cNvSpPr txBox="true"/>
            <p:nvPr/>
          </p:nvSpPr>
          <p:spPr>
            <a:xfrm rot="0">
              <a:off x="0" y="1305763"/>
              <a:ext cx="2921824" cy="1189990"/>
            </a:xfrm>
            <a:prstGeom prst="rect">
              <a:avLst/>
            </a:prstGeom>
          </p:spPr>
          <p:txBody>
            <a:bodyPr anchor="t" rtlCol="false" tIns="0" lIns="0" bIns="0" rIns="0">
              <a:spAutoFit/>
            </a:bodyPr>
            <a:lstStyle/>
            <a:p>
              <a:pPr algn="ctr">
                <a:lnSpc>
                  <a:spcPts val="3795"/>
                </a:lnSpc>
              </a:pPr>
              <a:r>
                <a:rPr lang="en-US" sz="2300" spc="73">
                  <a:solidFill>
                    <a:srgbClr val="191919"/>
                  </a:solidFill>
                  <a:latin typeface="Aileron"/>
                  <a:ea typeface="Aileron"/>
                  <a:cs typeface="Aileron"/>
                  <a:sym typeface="Aileron"/>
                </a:rPr>
                <a:t>Evaluasi tingkat akurasi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0326" y="452900"/>
            <a:ext cx="3465841" cy="1297204"/>
            <a:chOff x="0" y="0"/>
            <a:chExt cx="4621121" cy="1729605"/>
          </a:xfrm>
        </p:grpSpPr>
        <p:grpSp>
          <p:nvGrpSpPr>
            <p:cNvPr name="Group 3" id="3"/>
            <p:cNvGrpSpPr/>
            <p:nvPr/>
          </p:nvGrpSpPr>
          <p:grpSpPr>
            <a:xfrm rot="0">
              <a:off x="0" y="0"/>
              <a:ext cx="4621121" cy="1729605"/>
              <a:chOff x="0" y="0"/>
              <a:chExt cx="7620000" cy="2852034"/>
            </a:xfrm>
          </p:grpSpPr>
          <p:sp>
            <p:nvSpPr>
              <p:cNvPr name="Freeform 4" id="4"/>
              <p:cNvSpPr/>
              <p:nvPr/>
            </p:nvSpPr>
            <p:spPr>
              <a:xfrm flipH="false" flipV="false" rot="0">
                <a:off x="0" y="0"/>
                <a:ext cx="7620000" cy="2849494"/>
              </a:xfrm>
              <a:custGeom>
                <a:avLst/>
                <a:gdLst/>
                <a:ahLst/>
                <a:cxnLst/>
                <a:rect r="r" b="b" t="t" l="l"/>
                <a:pathLst>
                  <a:path h="2849494" w="7620000">
                    <a:moveTo>
                      <a:pt x="7620000" y="1990973"/>
                    </a:moveTo>
                    <a:lnTo>
                      <a:pt x="7620000" y="222250"/>
                    </a:lnTo>
                    <a:cubicBezTo>
                      <a:pt x="7620000" y="100330"/>
                      <a:pt x="7519670" y="0"/>
                      <a:pt x="7397750" y="0"/>
                    </a:cubicBezTo>
                    <a:lnTo>
                      <a:pt x="222250" y="0"/>
                    </a:lnTo>
                    <a:cubicBezTo>
                      <a:pt x="100330" y="0"/>
                      <a:pt x="0" y="100330"/>
                      <a:pt x="0" y="222250"/>
                    </a:cubicBezTo>
                    <a:lnTo>
                      <a:pt x="0" y="1989704"/>
                    </a:lnTo>
                    <a:cubicBezTo>
                      <a:pt x="0" y="2112894"/>
                      <a:pt x="100330" y="2211954"/>
                      <a:pt x="222250" y="2211954"/>
                    </a:cubicBezTo>
                    <a:lnTo>
                      <a:pt x="3547110" y="2211954"/>
                    </a:lnTo>
                    <a:lnTo>
                      <a:pt x="3808730" y="2849494"/>
                    </a:lnTo>
                    <a:lnTo>
                      <a:pt x="4070350" y="2211954"/>
                    </a:lnTo>
                    <a:lnTo>
                      <a:pt x="7395210" y="2211954"/>
                    </a:lnTo>
                    <a:cubicBezTo>
                      <a:pt x="7519670" y="2213223"/>
                      <a:pt x="7620000" y="2114164"/>
                      <a:pt x="7620000" y="1990973"/>
                    </a:cubicBezTo>
                    <a:close/>
                  </a:path>
                </a:pathLst>
              </a:custGeom>
              <a:solidFill>
                <a:srgbClr val="001C84"/>
              </a:solidFill>
            </p:spPr>
          </p:sp>
        </p:grpSp>
        <p:sp>
          <p:nvSpPr>
            <p:cNvPr name="TextBox 5" id="5"/>
            <p:cNvSpPr txBox="true"/>
            <p:nvPr/>
          </p:nvSpPr>
          <p:spPr>
            <a:xfrm rot="0">
              <a:off x="170778" y="325606"/>
              <a:ext cx="4279566" cy="725242"/>
            </a:xfrm>
            <a:prstGeom prst="rect">
              <a:avLst/>
            </a:prstGeom>
          </p:spPr>
          <p:txBody>
            <a:bodyPr anchor="t" rtlCol="false" tIns="0" lIns="0" bIns="0" rIns="0">
              <a:spAutoFit/>
            </a:bodyPr>
            <a:lstStyle/>
            <a:p>
              <a:pPr algn="ctr">
                <a:lnSpc>
                  <a:spcPts val="4320"/>
                </a:lnSpc>
              </a:pPr>
              <a:r>
                <a:rPr lang="en-US" b="true" sz="3600">
                  <a:solidFill>
                    <a:srgbClr val="FFFFFF"/>
                  </a:solidFill>
                  <a:latin typeface="DM Sans Bold"/>
                  <a:ea typeface="DM Sans Bold"/>
                  <a:cs typeface="DM Sans Bold"/>
                  <a:sym typeface="DM Sans Bold"/>
                </a:rPr>
                <a:t>DATA SET</a:t>
              </a:r>
            </a:p>
          </p:txBody>
        </p:sp>
      </p:grpSp>
      <p:sp>
        <p:nvSpPr>
          <p:cNvPr name="TextBox 6" id="6"/>
          <p:cNvSpPr txBox="true"/>
          <p:nvPr/>
        </p:nvSpPr>
        <p:spPr>
          <a:xfrm rot="108278">
            <a:off x="13740772" y="792901"/>
            <a:ext cx="574977" cy="211927"/>
          </a:xfrm>
          <a:prstGeom prst="rect">
            <a:avLst/>
          </a:prstGeom>
        </p:spPr>
        <p:txBody>
          <a:bodyPr anchor="t" rtlCol="false" tIns="0" lIns="0" bIns="0" rIns="0">
            <a:spAutoFit/>
          </a:bodyPr>
          <a:lstStyle/>
          <a:p>
            <a:pPr algn="l">
              <a:lnSpc>
                <a:spcPts val="832"/>
              </a:lnSpc>
            </a:pPr>
            <a:r>
              <a:rPr lang="en-US" sz="635">
                <a:solidFill>
                  <a:srgbClr val="000000"/>
                </a:solidFill>
                <a:latin typeface="DM Sans"/>
                <a:ea typeface="DM Sans"/>
                <a:cs typeface="DM Sans"/>
                <a:sym typeface="DM Sans"/>
              </a:rPr>
              <a:t>Tuliskan gagasan disini.</a:t>
            </a:r>
          </a:p>
        </p:txBody>
      </p:sp>
      <p:sp>
        <p:nvSpPr>
          <p:cNvPr name="TextBox 7" id="7"/>
          <p:cNvSpPr txBox="true"/>
          <p:nvPr/>
        </p:nvSpPr>
        <p:spPr>
          <a:xfrm rot="-870509">
            <a:off x="15762016" y="795785"/>
            <a:ext cx="574977" cy="211927"/>
          </a:xfrm>
          <a:prstGeom prst="rect">
            <a:avLst/>
          </a:prstGeom>
        </p:spPr>
        <p:txBody>
          <a:bodyPr anchor="t" rtlCol="false" tIns="0" lIns="0" bIns="0" rIns="0">
            <a:spAutoFit/>
          </a:bodyPr>
          <a:lstStyle/>
          <a:p>
            <a:pPr algn="l">
              <a:lnSpc>
                <a:spcPts val="832"/>
              </a:lnSpc>
            </a:pPr>
            <a:r>
              <a:rPr lang="en-US" sz="635">
                <a:solidFill>
                  <a:srgbClr val="000000"/>
                </a:solidFill>
                <a:latin typeface="DM Sans"/>
                <a:ea typeface="DM Sans"/>
                <a:cs typeface="DM Sans"/>
                <a:sym typeface="DM Sans"/>
              </a:rPr>
              <a:t>Tuliskan gagasan disini.</a:t>
            </a:r>
          </a:p>
        </p:txBody>
      </p:sp>
      <p:sp>
        <p:nvSpPr>
          <p:cNvPr name="TextBox 8" id="8"/>
          <p:cNvSpPr txBox="true"/>
          <p:nvPr/>
        </p:nvSpPr>
        <p:spPr>
          <a:xfrm rot="416046">
            <a:off x="14785016" y="793527"/>
            <a:ext cx="574977" cy="211927"/>
          </a:xfrm>
          <a:prstGeom prst="rect">
            <a:avLst/>
          </a:prstGeom>
        </p:spPr>
        <p:txBody>
          <a:bodyPr anchor="t" rtlCol="false" tIns="0" lIns="0" bIns="0" rIns="0">
            <a:spAutoFit/>
          </a:bodyPr>
          <a:lstStyle/>
          <a:p>
            <a:pPr algn="l">
              <a:lnSpc>
                <a:spcPts val="832"/>
              </a:lnSpc>
            </a:pPr>
            <a:r>
              <a:rPr lang="en-US" sz="635">
                <a:solidFill>
                  <a:srgbClr val="000000"/>
                </a:solidFill>
                <a:latin typeface="DM Sans"/>
                <a:ea typeface="DM Sans"/>
                <a:cs typeface="DM Sans"/>
                <a:sym typeface="DM Sans"/>
              </a:rPr>
              <a:t>Tuliskan gagasan disini.</a:t>
            </a:r>
          </a:p>
        </p:txBody>
      </p:sp>
      <p:sp>
        <p:nvSpPr>
          <p:cNvPr name="TextBox 9" id="9"/>
          <p:cNvSpPr txBox="true"/>
          <p:nvPr/>
        </p:nvSpPr>
        <p:spPr>
          <a:xfrm rot="373573">
            <a:off x="16812839" y="667749"/>
            <a:ext cx="574977" cy="317567"/>
          </a:xfrm>
          <a:prstGeom prst="rect">
            <a:avLst/>
          </a:prstGeom>
        </p:spPr>
        <p:txBody>
          <a:bodyPr anchor="t" rtlCol="false" tIns="0" lIns="0" bIns="0" rIns="0">
            <a:spAutoFit/>
          </a:bodyPr>
          <a:lstStyle/>
          <a:p>
            <a:pPr algn="l">
              <a:lnSpc>
                <a:spcPts val="832"/>
              </a:lnSpc>
            </a:pPr>
            <a:r>
              <a:rPr lang="en-US" sz="635">
                <a:solidFill>
                  <a:srgbClr val="000000"/>
                </a:solidFill>
                <a:latin typeface="DM Sans"/>
                <a:ea typeface="DM Sans"/>
                <a:cs typeface="DM Sans"/>
                <a:sym typeface="DM Sans"/>
              </a:rPr>
              <a:t>Tuliskan gagasan Anda di sini.</a:t>
            </a:r>
          </a:p>
        </p:txBody>
      </p:sp>
      <p:grpSp>
        <p:nvGrpSpPr>
          <p:cNvPr name="Group 10" id="10"/>
          <p:cNvGrpSpPr/>
          <p:nvPr/>
        </p:nvGrpSpPr>
        <p:grpSpPr>
          <a:xfrm rot="0">
            <a:off x="1120326" y="2244096"/>
            <a:ext cx="15975767" cy="4440251"/>
            <a:chOff x="0" y="0"/>
            <a:chExt cx="4207609" cy="1169449"/>
          </a:xfrm>
        </p:grpSpPr>
        <p:sp>
          <p:nvSpPr>
            <p:cNvPr name="Freeform 11" id="11"/>
            <p:cNvSpPr/>
            <p:nvPr/>
          </p:nvSpPr>
          <p:spPr>
            <a:xfrm flipH="false" flipV="false" rot="0">
              <a:off x="0" y="0"/>
              <a:ext cx="4207609" cy="1169449"/>
            </a:xfrm>
            <a:custGeom>
              <a:avLst/>
              <a:gdLst/>
              <a:ahLst/>
              <a:cxnLst/>
              <a:rect r="r" b="b" t="t" l="l"/>
              <a:pathLst>
                <a:path h="1169449" w="4207609">
                  <a:moveTo>
                    <a:pt x="0" y="0"/>
                  </a:moveTo>
                  <a:lnTo>
                    <a:pt x="4207609" y="0"/>
                  </a:lnTo>
                  <a:lnTo>
                    <a:pt x="4207609" y="1169449"/>
                  </a:lnTo>
                  <a:lnTo>
                    <a:pt x="0" y="1169449"/>
                  </a:lnTo>
                  <a:close/>
                </a:path>
              </a:pathLst>
            </a:custGeom>
            <a:solidFill>
              <a:srgbClr val="191919"/>
            </a:solidFill>
          </p:spPr>
        </p:sp>
        <p:sp>
          <p:nvSpPr>
            <p:cNvPr name="TextBox 12" id="12"/>
            <p:cNvSpPr txBox="true"/>
            <p:nvPr/>
          </p:nvSpPr>
          <p:spPr>
            <a:xfrm>
              <a:off x="0" y="0"/>
              <a:ext cx="4207609" cy="1169449"/>
            </a:xfrm>
            <a:prstGeom prst="rect">
              <a:avLst/>
            </a:prstGeom>
          </p:spPr>
          <p:txBody>
            <a:bodyPr anchor="ctr" rtlCol="false" tIns="50800" lIns="50800" bIns="50800" rIns="50800"/>
            <a:lstStyle/>
            <a:p>
              <a:pPr algn="ctr">
                <a:lnSpc>
                  <a:spcPts val="2879"/>
                </a:lnSpc>
              </a:pPr>
            </a:p>
          </p:txBody>
        </p:sp>
      </p:grpSp>
      <p:grpSp>
        <p:nvGrpSpPr>
          <p:cNvPr name="Group 13" id="13"/>
          <p:cNvGrpSpPr/>
          <p:nvPr/>
        </p:nvGrpSpPr>
        <p:grpSpPr>
          <a:xfrm rot="-5400000">
            <a:off x="6066102" y="-1979691"/>
            <a:ext cx="6294975" cy="16622267"/>
            <a:chOff x="0" y="0"/>
            <a:chExt cx="15918061" cy="42032612"/>
          </a:xfrm>
        </p:grpSpPr>
        <p:sp>
          <p:nvSpPr>
            <p:cNvPr name="Freeform 14" id="14"/>
            <p:cNvSpPr/>
            <p:nvPr/>
          </p:nvSpPr>
          <p:spPr>
            <a:xfrm flipH="false" flipV="false" rot="0">
              <a:off x="0" y="0"/>
              <a:ext cx="15918061" cy="42032613"/>
            </a:xfrm>
            <a:custGeom>
              <a:avLst/>
              <a:gdLst/>
              <a:ahLst/>
              <a:cxnLst/>
              <a:rect r="r" b="b" t="t" l="l"/>
              <a:pathLst>
                <a:path h="42032613" w="15918061">
                  <a:moveTo>
                    <a:pt x="15613261" y="0"/>
                  </a:moveTo>
                  <a:lnTo>
                    <a:pt x="304800" y="0"/>
                  </a:lnTo>
                  <a:cubicBezTo>
                    <a:pt x="135890" y="0"/>
                    <a:pt x="0" y="135890"/>
                    <a:pt x="0" y="304800"/>
                  </a:cubicBezTo>
                  <a:lnTo>
                    <a:pt x="0" y="41727813"/>
                  </a:lnTo>
                  <a:cubicBezTo>
                    <a:pt x="0" y="41896720"/>
                    <a:pt x="135890" y="42032613"/>
                    <a:pt x="304800" y="42032613"/>
                  </a:cubicBezTo>
                  <a:lnTo>
                    <a:pt x="15613261" y="42032613"/>
                  </a:lnTo>
                  <a:cubicBezTo>
                    <a:pt x="15782172" y="42032613"/>
                    <a:pt x="15918061" y="41896720"/>
                    <a:pt x="15918061" y="41727813"/>
                  </a:cubicBezTo>
                  <a:lnTo>
                    <a:pt x="15918061" y="304800"/>
                  </a:lnTo>
                  <a:cubicBezTo>
                    <a:pt x="15918061" y="135890"/>
                    <a:pt x="15782172" y="0"/>
                    <a:pt x="15613261" y="0"/>
                  </a:cubicBezTo>
                  <a:close/>
                </a:path>
              </a:pathLst>
            </a:custGeom>
            <a:solidFill>
              <a:srgbClr val="D2F0FF"/>
            </a:solidFill>
          </p:spPr>
        </p:sp>
      </p:grpSp>
      <p:sp>
        <p:nvSpPr>
          <p:cNvPr name="Freeform 15" id="15"/>
          <p:cNvSpPr/>
          <p:nvPr/>
        </p:nvSpPr>
        <p:spPr>
          <a:xfrm flipH="false" flipV="false" rot="0">
            <a:off x="1298374" y="2424976"/>
            <a:ext cx="15797719" cy="6700380"/>
          </a:xfrm>
          <a:custGeom>
            <a:avLst/>
            <a:gdLst/>
            <a:ahLst/>
            <a:cxnLst/>
            <a:rect r="r" b="b" t="t" l="l"/>
            <a:pathLst>
              <a:path h="6700380" w="15797719">
                <a:moveTo>
                  <a:pt x="0" y="0"/>
                </a:moveTo>
                <a:lnTo>
                  <a:pt x="15797719" y="0"/>
                </a:lnTo>
                <a:lnTo>
                  <a:pt x="15797719" y="6700380"/>
                </a:lnTo>
                <a:lnTo>
                  <a:pt x="0" y="6700380"/>
                </a:lnTo>
                <a:lnTo>
                  <a:pt x="0" y="0"/>
                </a:lnTo>
                <a:close/>
              </a:path>
            </a:pathLst>
          </a:custGeom>
          <a:blipFill>
            <a:blip r:embed="rId2"/>
            <a:stretch>
              <a:fillRect l="0" t="0" r="0" b="0"/>
            </a:stretch>
          </a:blipFill>
        </p:spPr>
      </p:sp>
      <p:sp>
        <p:nvSpPr>
          <p:cNvPr name="TextBox 16" id="16"/>
          <p:cNvSpPr txBox="true"/>
          <p:nvPr/>
        </p:nvSpPr>
        <p:spPr>
          <a:xfrm rot="0">
            <a:off x="4726890" y="522661"/>
            <a:ext cx="2928938" cy="361950"/>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DM Sans"/>
                <a:ea typeface="DM Sans"/>
                <a:cs typeface="DM Sans"/>
                <a:sym typeface="DM Sans"/>
              </a:rPr>
              <a:t>Data Set Kualitas Air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6459326" y="-1541674"/>
            <a:ext cx="5369348" cy="16230600"/>
            <a:chOff x="0" y="0"/>
            <a:chExt cx="14543583" cy="43962705"/>
          </a:xfrm>
        </p:grpSpPr>
        <p:sp>
          <p:nvSpPr>
            <p:cNvPr name="Freeform 6" id="6"/>
            <p:cNvSpPr/>
            <p:nvPr/>
          </p:nvSpPr>
          <p:spPr>
            <a:xfrm flipH="false" flipV="false" rot="0">
              <a:off x="0" y="0"/>
              <a:ext cx="14543584" cy="43962706"/>
            </a:xfrm>
            <a:custGeom>
              <a:avLst/>
              <a:gdLst/>
              <a:ahLst/>
              <a:cxnLst/>
              <a:rect r="r" b="b" t="t" l="l"/>
              <a:pathLst>
                <a:path h="43962706" w="14543584">
                  <a:moveTo>
                    <a:pt x="14238784" y="0"/>
                  </a:moveTo>
                  <a:lnTo>
                    <a:pt x="304800" y="0"/>
                  </a:lnTo>
                  <a:cubicBezTo>
                    <a:pt x="135890" y="0"/>
                    <a:pt x="0" y="135890"/>
                    <a:pt x="0" y="304800"/>
                  </a:cubicBezTo>
                  <a:lnTo>
                    <a:pt x="0" y="43657906"/>
                  </a:lnTo>
                  <a:cubicBezTo>
                    <a:pt x="0" y="43826816"/>
                    <a:pt x="135890" y="43962706"/>
                    <a:pt x="304800" y="43962706"/>
                  </a:cubicBezTo>
                  <a:lnTo>
                    <a:pt x="14238784" y="43962706"/>
                  </a:lnTo>
                  <a:cubicBezTo>
                    <a:pt x="14407693" y="43962706"/>
                    <a:pt x="14543584" y="43826816"/>
                    <a:pt x="14543584" y="43657906"/>
                  </a:cubicBezTo>
                  <a:lnTo>
                    <a:pt x="14543584" y="304800"/>
                  </a:lnTo>
                  <a:cubicBezTo>
                    <a:pt x="14543584" y="135890"/>
                    <a:pt x="14407693" y="0"/>
                    <a:pt x="14238784"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Freeform 28" id="28"/>
          <p:cNvSpPr/>
          <p:nvPr/>
        </p:nvSpPr>
        <p:spPr>
          <a:xfrm flipH="false" flipV="false" rot="0">
            <a:off x="1169278" y="2048930"/>
            <a:ext cx="16116719" cy="7121405"/>
          </a:xfrm>
          <a:custGeom>
            <a:avLst/>
            <a:gdLst/>
            <a:ahLst/>
            <a:cxnLst/>
            <a:rect r="r" b="b" t="t" l="l"/>
            <a:pathLst>
              <a:path h="7121405" w="16116719">
                <a:moveTo>
                  <a:pt x="0" y="0"/>
                </a:moveTo>
                <a:lnTo>
                  <a:pt x="16116719" y="0"/>
                </a:lnTo>
                <a:lnTo>
                  <a:pt x="16116719" y="7121404"/>
                </a:lnTo>
                <a:lnTo>
                  <a:pt x="0" y="7121404"/>
                </a:lnTo>
                <a:lnTo>
                  <a:pt x="0" y="0"/>
                </a:lnTo>
                <a:close/>
              </a:path>
            </a:pathLst>
          </a:custGeom>
          <a:blipFill>
            <a:blip r:embed="rId2"/>
            <a:stretch>
              <a:fillRect l="-24119" t="-70824" r="-19933" b="-32931"/>
            </a:stretch>
          </a:blipFill>
        </p:spPr>
      </p:sp>
      <p:sp>
        <p:nvSpPr>
          <p:cNvPr name="TextBox 29" id="29"/>
          <p:cNvSpPr txBox="true"/>
          <p:nvPr/>
        </p:nvSpPr>
        <p:spPr>
          <a:xfrm rot="0">
            <a:off x="1013513" y="276197"/>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Data Collection</a:t>
            </a:r>
          </a:p>
        </p:txBody>
      </p:sp>
      <p:sp>
        <p:nvSpPr>
          <p:cNvPr name="TextBox 30" id="30"/>
          <p:cNvSpPr txBox="true"/>
          <p:nvPr/>
        </p:nvSpPr>
        <p:spPr>
          <a:xfrm rot="0">
            <a:off x="1013513" y="1000125"/>
            <a:ext cx="9129735" cy="1462571"/>
          </a:xfrm>
          <a:prstGeom prst="rect">
            <a:avLst/>
          </a:prstGeom>
        </p:spPr>
        <p:txBody>
          <a:bodyPr anchor="t" rtlCol="false" tIns="0" lIns="0" bIns="0" rIns="0">
            <a:spAutoFit/>
          </a:bodyPr>
          <a:lstStyle/>
          <a:p>
            <a:pPr algn="l">
              <a:lnSpc>
                <a:spcPts val="2335"/>
              </a:lnSpc>
            </a:pPr>
          </a:p>
          <a:p>
            <a:pPr algn="l">
              <a:lnSpc>
                <a:spcPts val="2335"/>
              </a:lnSpc>
            </a:pPr>
            <a:r>
              <a:rPr lang="en-US" sz="1668" b="true">
                <a:solidFill>
                  <a:srgbClr val="000000"/>
                </a:solidFill>
                <a:latin typeface="DM Sans Bold"/>
                <a:ea typeface="DM Sans Bold"/>
                <a:cs typeface="DM Sans Bold"/>
                <a:sym typeface="DM Sans Bold"/>
              </a:rPr>
              <a:t>DATASET DI DAPATKAN DARI KAGGLE DAN AKAN DILAKUKAN PREPROCESSING AGAR DATA DAPAT DI ANALISIS LEBIH LANJUT </a:t>
            </a:r>
          </a:p>
          <a:p>
            <a:pPr algn="l">
              <a:lnSpc>
                <a:spcPts val="2335"/>
              </a:lnSpc>
            </a:pPr>
          </a:p>
          <a:p>
            <a:pPr algn="l" marL="0" indent="0" lvl="0">
              <a:lnSpc>
                <a:spcPts val="2335"/>
              </a:lnSpc>
              <a:spcBef>
                <a:spcPct val="0"/>
              </a:spcBef>
            </a:pPr>
          </a:p>
        </p:txBody>
      </p:sp>
      <p:sp>
        <p:nvSpPr>
          <p:cNvPr name="TextBox 31" id="31"/>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5458638" y="-1500517"/>
            <a:ext cx="7370723" cy="16230600"/>
            <a:chOff x="0" y="0"/>
            <a:chExt cx="19964569" cy="43962705"/>
          </a:xfrm>
        </p:grpSpPr>
        <p:sp>
          <p:nvSpPr>
            <p:cNvPr name="Freeform 6" id="6"/>
            <p:cNvSpPr/>
            <p:nvPr/>
          </p:nvSpPr>
          <p:spPr>
            <a:xfrm flipH="false" flipV="false" rot="0">
              <a:off x="0" y="0"/>
              <a:ext cx="19964569" cy="43962706"/>
            </a:xfrm>
            <a:custGeom>
              <a:avLst/>
              <a:gdLst/>
              <a:ahLst/>
              <a:cxnLst/>
              <a:rect r="r" b="b" t="t" l="l"/>
              <a:pathLst>
                <a:path h="43962706" w="19964569">
                  <a:moveTo>
                    <a:pt x="19659769" y="0"/>
                  </a:moveTo>
                  <a:lnTo>
                    <a:pt x="304800" y="0"/>
                  </a:lnTo>
                  <a:cubicBezTo>
                    <a:pt x="135890" y="0"/>
                    <a:pt x="0" y="135890"/>
                    <a:pt x="0" y="304800"/>
                  </a:cubicBezTo>
                  <a:lnTo>
                    <a:pt x="0" y="43657906"/>
                  </a:lnTo>
                  <a:cubicBezTo>
                    <a:pt x="0" y="43826816"/>
                    <a:pt x="135890" y="43962706"/>
                    <a:pt x="304800" y="43962706"/>
                  </a:cubicBezTo>
                  <a:lnTo>
                    <a:pt x="19659769" y="43962706"/>
                  </a:lnTo>
                  <a:cubicBezTo>
                    <a:pt x="19828678" y="43962706"/>
                    <a:pt x="19964569" y="43826816"/>
                    <a:pt x="19964569" y="43657906"/>
                  </a:cubicBezTo>
                  <a:lnTo>
                    <a:pt x="19964569" y="304800"/>
                  </a:lnTo>
                  <a:cubicBezTo>
                    <a:pt x="19964569" y="135890"/>
                    <a:pt x="19828678" y="0"/>
                    <a:pt x="19659769"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Freeform 28" id="28"/>
          <p:cNvSpPr/>
          <p:nvPr/>
        </p:nvSpPr>
        <p:spPr>
          <a:xfrm flipH="false" flipV="false" rot="0">
            <a:off x="1407013" y="3101004"/>
            <a:ext cx="6674824" cy="7027558"/>
          </a:xfrm>
          <a:custGeom>
            <a:avLst/>
            <a:gdLst/>
            <a:ahLst/>
            <a:cxnLst/>
            <a:rect r="r" b="b" t="t" l="l"/>
            <a:pathLst>
              <a:path h="7027558" w="6674824">
                <a:moveTo>
                  <a:pt x="0" y="0"/>
                </a:moveTo>
                <a:lnTo>
                  <a:pt x="6674824" y="0"/>
                </a:lnTo>
                <a:lnTo>
                  <a:pt x="6674824" y="7027558"/>
                </a:lnTo>
                <a:lnTo>
                  <a:pt x="0" y="7027558"/>
                </a:lnTo>
                <a:lnTo>
                  <a:pt x="0" y="0"/>
                </a:lnTo>
                <a:close/>
              </a:path>
            </a:pathLst>
          </a:custGeom>
          <a:blipFill>
            <a:blip r:embed="rId2"/>
            <a:stretch>
              <a:fillRect l="0" t="0" r="0" b="0"/>
            </a:stretch>
          </a:blipFill>
        </p:spPr>
      </p:sp>
      <p:sp>
        <p:nvSpPr>
          <p:cNvPr name="TextBox 29" id="29"/>
          <p:cNvSpPr txBox="true"/>
          <p:nvPr/>
        </p:nvSpPr>
        <p:spPr>
          <a:xfrm rot="0">
            <a:off x="1028700" y="906081"/>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Data Collection</a:t>
            </a:r>
          </a:p>
        </p:txBody>
      </p:sp>
      <p:sp>
        <p:nvSpPr>
          <p:cNvPr name="TextBox 30" id="30"/>
          <p:cNvSpPr txBox="true"/>
          <p:nvPr/>
        </p:nvSpPr>
        <p:spPr>
          <a:xfrm rot="0">
            <a:off x="1169278" y="2075277"/>
            <a:ext cx="15865553" cy="712470"/>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FAFAFA"/>
                </a:solidFill>
                <a:latin typeface="DM Sans Bold"/>
                <a:ea typeface="DM Sans Bold"/>
                <a:cs typeface="DM Sans Bold"/>
                <a:sym typeface="DM Sans Bold"/>
              </a:rPr>
              <a:t>Visualisasi Dataset</a:t>
            </a:r>
          </a:p>
        </p:txBody>
      </p:sp>
      <p:sp>
        <p:nvSpPr>
          <p:cNvPr name="TextBox 31" id="31"/>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sp>
        <p:nvSpPr>
          <p:cNvPr name="TextBox 32" id="32"/>
          <p:cNvSpPr txBox="true"/>
          <p:nvPr/>
        </p:nvSpPr>
        <p:spPr>
          <a:xfrm rot="0">
            <a:off x="8596235" y="4496233"/>
            <a:ext cx="8091564" cy="3919220"/>
          </a:xfrm>
          <a:prstGeom prst="rect">
            <a:avLst/>
          </a:prstGeom>
        </p:spPr>
        <p:txBody>
          <a:bodyPr anchor="t" rtlCol="false" tIns="0" lIns="0" bIns="0" rIns="0">
            <a:spAutoFit/>
          </a:bodyPr>
          <a:lstStyle/>
          <a:p>
            <a:pPr algn="just" marL="0" indent="0" lvl="0">
              <a:lnSpc>
                <a:spcPts val="4480"/>
              </a:lnSpc>
            </a:pPr>
            <a:r>
              <a:rPr lang="en-US" sz="3200">
                <a:solidFill>
                  <a:srgbClr val="000000"/>
                </a:solidFill>
                <a:latin typeface="DM Sans"/>
                <a:ea typeface="DM Sans"/>
                <a:cs typeface="DM Sans"/>
                <a:sym typeface="DM Sans"/>
              </a:rPr>
              <a:t>Dari dataset diketahui bahwa 60,99% dari dataset merupakan data air terkontaminasi, sedangkan sisanya yakni 39,01% menunjukkan data air bersih. Sehingga dari dataset yang sudah terlabeli tersebut  dapat dijadikan acuan untuk membangun model klasifikasi kualitas air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5458638" y="-1500517"/>
            <a:ext cx="7370723" cy="16230600"/>
            <a:chOff x="0" y="0"/>
            <a:chExt cx="19964569" cy="43962705"/>
          </a:xfrm>
        </p:grpSpPr>
        <p:sp>
          <p:nvSpPr>
            <p:cNvPr name="Freeform 6" id="6"/>
            <p:cNvSpPr/>
            <p:nvPr/>
          </p:nvSpPr>
          <p:spPr>
            <a:xfrm flipH="false" flipV="false" rot="0">
              <a:off x="0" y="0"/>
              <a:ext cx="19964569" cy="43962706"/>
            </a:xfrm>
            <a:custGeom>
              <a:avLst/>
              <a:gdLst/>
              <a:ahLst/>
              <a:cxnLst/>
              <a:rect r="r" b="b" t="t" l="l"/>
              <a:pathLst>
                <a:path h="43962706" w="19964569">
                  <a:moveTo>
                    <a:pt x="19659769" y="0"/>
                  </a:moveTo>
                  <a:lnTo>
                    <a:pt x="304800" y="0"/>
                  </a:lnTo>
                  <a:cubicBezTo>
                    <a:pt x="135890" y="0"/>
                    <a:pt x="0" y="135890"/>
                    <a:pt x="0" y="304800"/>
                  </a:cubicBezTo>
                  <a:lnTo>
                    <a:pt x="0" y="43657906"/>
                  </a:lnTo>
                  <a:cubicBezTo>
                    <a:pt x="0" y="43826816"/>
                    <a:pt x="135890" y="43962706"/>
                    <a:pt x="304800" y="43962706"/>
                  </a:cubicBezTo>
                  <a:lnTo>
                    <a:pt x="19659769" y="43962706"/>
                  </a:lnTo>
                  <a:cubicBezTo>
                    <a:pt x="19828678" y="43962706"/>
                    <a:pt x="19964569" y="43826816"/>
                    <a:pt x="19964569" y="43657906"/>
                  </a:cubicBezTo>
                  <a:lnTo>
                    <a:pt x="19964569" y="304800"/>
                  </a:lnTo>
                  <a:cubicBezTo>
                    <a:pt x="19964569" y="135890"/>
                    <a:pt x="19828678" y="0"/>
                    <a:pt x="19659769"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Freeform 28" id="28"/>
          <p:cNvSpPr/>
          <p:nvPr/>
        </p:nvSpPr>
        <p:spPr>
          <a:xfrm flipH="false" flipV="false" rot="0">
            <a:off x="1169278" y="3566014"/>
            <a:ext cx="10502704" cy="5846333"/>
          </a:xfrm>
          <a:custGeom>
            <a:avLst/>
            <a:gdLst/>
            <a:ahLst/>
            <a:cxnLst/>
            <a:rect r="r" b="b" t="t" l="l"/>
            <a:pathLst>
              <a:path h="5846333" w="10502704">
                <a:moveTo>
                  <a:pt x="0" y="0"/>
                </a:moveTo>
                <a:lnTo>
                  <a:pt x="10502704" y="0"/>
                </a:lnTo>
                <a:lnTo>
                  <a:pt x="10502704" y="5846333"/>
                </a:lnTo>
                <a:lnTo>
                  <a:pt x="0" y="5846333"/>
                </a:lnTo>
                <a:lnTo>
                  <a:pt x="0" y="0"/>
                </a:lnTo>
                <a:close/>
              </a:path>
            </a:pathLst>
          </a:custGeom>
          <a:blipFill>
            <a:blip r:embed="rId2"/>
            <a:stretch>
              <a:fillRect l="0" t="0" r="0" b="0"/>
            </a:stretch>
          </a:blipFill>
        </p:spPr>
      </p:sp>
      <p:sp>
        <p:nvSpPr>
          <p:cNvPr name="TextBox 29" id="29"/>
          <p:cNvSpPr txBox="true"/>
          <p:nvPr/>
        </p:nvSpPr>
        <p:spPr>
          <a:xfrm rot="0">
            <a:off x="1028700" y="906081"/>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Data Collection</a:t>
            </a:r>
          </a:p>
        </p:txBody>
      </p:sp>
      <p:sp>
        <p:nvSpPr>
          <p:cNvPr name="TextBox 30" id="30"/>
          <p:cNvSpPr txBox="true"/>
          <p:nvPr/>
        </p:nvSpPr>
        <p:spPr>
          <a:xfrm rot="0">
            <a:off x="1169278" y="2075277"/>
            <a:ext cx="15865553" cy="712470"/>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FAFAFA"/>
                </a:solidFill>
                <a:latin typeface="DM Sans Bold"/>
                <a:ea typeface="DM Sans Bold"/>
                <a:cs typeface="DM Sans Bold"/>
                <a:sym typeface="DM Sans Bold"/>
              </a:rPr>
              <a:t>Korelasi antar Variabel Dataset</a:t>
            </a:r>
          </a:p>
        </p:txBody>
      </p:sp>
      <p:sp>
        <p:nvSpPr>
          <p:cNvPr name="TextBox 31" id="31"/>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sp>
        <p:nvSpPr>
          <p:cNvPr name="TextBox 32" id="32"/>
          <p:cNvSpPr txBox="true"/>
          <p:nvPr/>
        </p:nvSpPr>
        <p:spPr>
          <a:xfrm rot="0">
            <a:off x="11952449" y="4040810"/>
            <a:ext cx="5113970" cy="5043170"/>
          </a:xfrm>
          <a:prstGeom prst="rect">
            <a:avLst/>
          </a:prstGeom>
        </p:spPr>
        <p:txBody>
          <a:bodyPr anchor="t" rtlCol="false" tIns="0" lIns="0" bIns="0" rIns="0">
            <a:spAutoFit/>
          </a:bodyPr>
          <a:lstStyle/>
          <a:p>
            <a:pPr algn="just" marL="0" indent="0" lvl="0">
              <a:lnSpc>
                <a:spcPts val="4480"/>
              </a:lnSpc>
            </a:pPr>
            <a:r>
              <a:rPr lang="en-US" sz="3200">
                <a:solidFill>
                  <a:srgbClr val="000000"/>
                </a:solidFill>
                <a:latin typeface="DM Sans"/>
                <a:ea typeface="DM Sans"/>
                <a:cs typeface="DM Sans"/>
                <a:sym typeface="DM Sans"/>
              </a:rPr>
              <a:t>Gambar tersebut merupakan korelasi antara satu variabel dengan variabel lain. Dimana menunjukkan bahwa korelasi antar variabel sangat  berpengaruh dalam klasifikasi kualitas air.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4" id="4"/>
          <p:cNvGrpSpPr/>
          <p:nvPr/>
        </p:nvGrpSpPr>
        <p:grpSpPr>
          <a:xfrm rot="-5400000">
            <a:off x="5516487" y="-2032600"/>
            <a:ext cx="7247572" cy="16782371"/>
            <a:chOff x="0" y="0"/>
            <a:chExt cx="11184054" cy="25897631"/>
          </a:xfrm>
        </p:grpSpPr>
        <p:sp>
          <p:nvSpPr>
            <p:cNvPr name="Freeform 5" id="5"/>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grpSp>
        <p:nvGrpSpPr>
          <p:cNvPr name="Group 6" id="6"/>
          <p:cNvGrpSpPr/>
          <p:nvPr/>
        </p:nvGrpSpPr>
        <p:grpSpPr>
          <a:xfrm rot="0">
            <a:off x="749087" y="1776495"/>
            <a:ext cx="7793778" cy="1607673"/>
            <a:chOff x="0" y="0"/>
            <a:chExt cx="7620000" cy="1571826"/>
          </a:xfrm>
        </p:grpSpPr>
        <p:sp>
          <p:nvSpPr>
            <p:cNvPr name="Freeform 7" id="7"/>
            <p:cNvSpPr/>
            <p:nvPr/>
          </p:nvSpPr>
          <p:spPr>
            <a:xfrm flipH="false" flipV="false" rot="0">
              <a:off x="0" y="0"/>
              <a:ext cx="7620000" cy="1569287"/>
            </a:xfrm>
            <a:custGeom>
              <a:avLst/>
              <a:gdLst/>
              <a:ahLst/>
              <a:cxnLst/>
              <a:rect r="r" b="b" t="t" l="l"/>
              <a:pathLst>
                <a:path h="1569287" w="7620000">
                  <a:moveTo>
                    <a:pt x="7620000" y="710766"/>
                  </a:moveTo>
                  <a:lnTo>
                    <a:pt x="7620000" y="222250"/>
                  </a:lnTo>
                  <a:cubicBezTo>
                    <a:pt x="7620000" y="100330"/>
                    <a:pt x="7519670" y="0"/>
                    <a:pt x="7397750" y="0"/>
                  </a:cubicBezTo>
                  <a:lnTo>
                    <a:pt x="222250" y="0"/>
                  </a:lnTo>
                  <a:cubicBezTo>
                    <a:pt x="100330" y="0"/>
                    <a:pt x="0" y="100330"/>
                    <a:pt x="0" y="222250"/>
                  </a:cubicBezTo>
                  <a:lnTo>
                    <a:pt x="0" y="709497"/>
                  </a:lnTo>
                  <a:cubicBezTo>
                    <a:pt x="0" y="832687"/>
                    <a:pt x="100330" y="931747"/>
                    <a:pt x="222250" y="931747"/>
                  </a:cubicBezTo>
                  <a:lnTo>
                    <a:pt x="3547110" y="931747"/>
                  </a:lnTo>
                  <a:lnTo>
                    <a:pt x="3808730" y="1569287"/>
                  </a:lnTo>
                  <a:lnTo>
                    <a:pt x="4070350" y="931747"/>
                  </a:lnTo>
                  <a:lnTo>
                    <a:pt x="7395210" y="931747"/>
                  </a:lnTo>
                  <a:cubicBezTo>
                    <a:pt x="7519670" y="933016"/>
                    <a:pt x="7620000" y="833956"/>
                    <a:pt x="7620000" y="710766"/>
                  </a:cubicBezTo>
                  <a:close/>
                </a:path>
              </a:pathLst>
            </a:custGeom>
            <a:solidFill>
              <a:srgbClr val="001C84"/>
            </a:solidFill>
          </p:spPr>
        </p:sp>
      </p:grpSp>
      <p:pic>
        <p:nvPicPr>
          <p:cNvPr name="Picture 8" id="8"/>
          <p:cNvPicPr>
            <a:picLocks noChangeAspect="true"/>
          </p:cNvPicPr>
          <p:nvPr/>
        </p:nvPicPr>
        <p:blipFill>
          <a:blip r:embed="rId2"/>
          <a:srcRect l="0" t="0" r="0" b="0"/>
          <a:stretch>
            <a:fillRect/>
          </a:stretch>
        </p:blipFill>
        <p:spPr>
          <a:xfrm flipH="false" flipV="false" rot="0">
            <a:off x="11496122" y="421834"/>
            <a:ext cx="3665880" cy="2709323"/>
          </a:xfrm>
          <a:prstGeom prst="rect">
            <a:avLst/>
          </a:prstGeom>
        </p:spPr>
      </p:pic>
      <p:sp>
        <p:nvSpPr>
          <p:cNvPr name="Freeform 9" id="9"/>
          <p:cNvSpPr/>
          <p:nvPr/>
        </p:nvSpPr>
        <p:spPr>
          <a:xfrm flipH="false" flipV="false" rot="0">
            <a:off x="1152525" y="3374643"/>
            <a:ext cx="10103084" cy="3754647"/>
          </a:xfrm>
          <a:custGeom>
            <a:avLst/>
            <a:gdLst/>
            <a:ahLst/>
            <a:cxnLst/>
            <a:rect r="r" b="b" t="t" l="l"/>
            <a:pathLst>
              <a:path h="3754647" w="10103084">
                <a:moveTo>
                  <a:pt x="0" y="0"/>
                </a:moveTo>
                <a:lnTo>
                  <a:pt x="10103084" y="0"/>
                </a:lnTo>
                <a:lnTo>
                  <a:pt x="10103084" y="3754647"/>
                </a:lnTo>
                <a:lnTo>
                  <a:pt x="0" y="3754647"/>
                </a:lnTo>
                <a:lnTo>
                  <a:pt x="0" y="0"/>
                </a:lnTo>
                <a:close/>
              </a:path>
            </a:pathLst>
          </a:custGeom>
          <a:blipFill>
            <a:blip r:embed="rId3"/>
            <a:stretch>
              <a:fillRect l="-23251" t="-58596" r="-18342" b="-55613"/>
            </a:stretch>
          </a:blipFill>
        </p:spPr>
      </p:sp>
      <p:sp>
        <p:nvSpPr>
          <p:cNvPr name="Freeform 10" id="10"/>
          <p:cNvSpPr/>
          <p:nvPr/>
        </p:nvSpPr>
        <p:spPr>
          <a:xfrm flipH="false" flipV="false" rot="0">
            <a:off x="7126777" y="6201578"/>
            <a:ext cx="9946391" cy="3466801"/>
          </a:xfrm>
          <a:custGeom>
            <a:avLst/>
            <a:gdLst/>
            <a:ahLst/>
            <a:cxnLst/>
            <a:rect r="r" b="b" t="t" l="l"/>
            <a:pathLst>
              <a:path h="3466801" w="9946391">
                <a:moveTo>
                  <a:pt x="0" y="0"/>
                </a:moveTo>
                <a:lnTo>
                  <a:pt x="9946391" y="0"/>
                </a:lnTo>
                <a:lnTo>
                  <a:pt x="9946391" y="3466800"/>
                </a:lnTo>
                <a:lnTo>
                  <a:pt x="0" y="3466800"/>
                </a:lnTo>
                <a:lnTo>
                  <a:pt x="0" y="0"/>
                </a:lnTo>
                <a:close/>
              </a:path>
            </a:pathLst>
          </a:custGeom>
          <a:blipFill>
            <a:blip r:embed="rId4"/>
            <a:stretch>
              <a:fillRect l="-21878" t="-57031" r="-17553" b="-67880"/>
            </a:stretch>
          </a:blipFill>
        </p:spPr>
      </p:sp>
      <p:sp>
        <p:nvSpPr>
          <p:cNvPr name="TextBox 11" id="11"/>
          <p:cNvSpPr txBox="true"/>
          <p:nvPr/>
        </p:nvSpPr>
        <p:spPr>
          <a:xfrm rot="0">
            <a:off x="1028700" y="467772"/>
            <a:ext cx="6937301"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Pre-Processing</a:t>
            </a:r>
          </a:p>
        </p:txBody>
      </p:sp>
      <p:sp>
        <p:nvSpPr>
          <p:cNvPr name="TextBox 12" id="12"/>
          <p:cNvSpPr txBox="true"/>
          <p:nvPr/>
        </p:nvSpPr>
        <p:spPr>
          <a:xfrm rot="0">
            <a:off x="1851888" y="1902573"/>
            <a:ext cx="5588175"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Missing Value</a:t>
            </a:r>
          </a:p>
        </p:txBody>
      </p:sp>
      <p:sp>
        <p:nvSpPr>
          <p:cNvPr name="TextBox 13" id="13"/>
          <p:cNvSpPr txBox="true"/>
          <p:nvPr/>
        </p:nvSpPr>
        <p:spPr>
          <a:xfrm rot="0">
            <a:off x="11619947" y="4275337"/>
            <a:ext cx="4683108" cy="976630"/>
          </a:xfrm>
          <a:prstGeom prst="rect">
            <a:avLst/>
          </a:prstGeom>
        </p:spPr>
        <p:txBody>
          <a:bodyPr anchor="t" rtlCol="false" tIns="0" lIns="0" bIns="0" rIns="0">
            <a:spAutoFit/>
          </a:bodyPr>
          <a:lstStyle/>
          <a:p>
            <a:pPr algn="just" marL="0" indent="0" lvl="0">
              <a:lnSpc>
                <a:spcPts val="3919"/>
              </a:lnSpc>
            </a:pPr>
            <a:r>
              <a:rPr lang="en-US" sz="2799">
                <a:solidFill>
                  <a:srgbClr val="000000"/>
                </a:solidFill>
                <a:latin typeface="DM Sans"/>
                <a:ea typeface="DM Sans"/>
                <a:cs typeface="DM Sans"/>
                <a:sym typeface="DM Sans"/>
              </a:rPr>
              <a:t>Memeriksa persentase missing value pada dataset </a:t>
            </a:r>
          </a:p>
        </p:txBody>
      </p:sp>
      <p:sp>
        <p:nvSpPr>
          <p:cNvPr name="TextBox 14" id="14"/>
          <p:cNvSpPr txBox="true"/>
          <p:nvPr/>
        </p:nvSpPr>
        <p:spPr>
          <a:xfrm rot="0">
            <a:off x="1152525" y="7710315"/>
            <a:ext cx="5735783" cy="1471930"/>
          </a:xfrm>
          <a:prstGeom prst="rect">
            <a:avLst/>
          </a:prstGeom>
        </p:spPr>
        <p:txBody>
          <a:bodyPr anchor="t" rtlCol="false" tIns="0" lIns="0" bIns="0" rIns="0">
            <a:spAutoFit/>
          </a:bodyPr>
          <a:lstStyle/>
          <a:p>
            <a:pPr algn="just" marL="0" indent="0" lvl="0">
              <a:lnSpc>
                <a:spcPts val="3919"/>
              </a:lnSpc>
            </a:pPr>
            <a:r>
              <a:rPr lang="en-US" sz="2799">
                <a:solidFill>
                  <a:srgbClr val="000000"/>
                </a:solidFill>
                <a:latin typeface="DM Sans"/>
                <a:ea typeface="DM Sans"/>
                <a:cs typeface="DM Sans"/>
                <a:sym typeface="DM Sans"/>
              </a:rPr>
              <a:t>Mengisi missing value dengan nilai median pada masing-masing kolom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4" id="4"/>
          <p:cNvGrpSpPr/>
          <p:nvPr/>
        </p:nvGrpSpPr>
        <p:grpSpPr>
          <a:xfrm rot="-5400000">
            <a:off x="5516487" y="-2032600"/>
            <a:ext cx="7247572" cy="16782371"/>
            <a:chOff x="0" y="0"/>
            <a:chExt cx="11184054" cy="25897631"/>
          </a:xfrm>
        </p:grpSpPr>
        <p:sp>
          <p:nvSpPr>
            <p:cNvPr name="Freeform 5" id="5"/>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grpSp>
        <p:nvGrpSpPr>
          <p:cNvPr name="Group 6" id="6"/>
          <p:cNvGrpSpPr/>
          <p:nvPr/>
        </p:nvGrpSpPr>
        <p:grpSpPr>
          <a:xfrm rot="0">
            <a:off x="749087" y="1776495"/>
            <a:ext cx="7793778" cy="1664823"/>
            <a:chOff x="0" y="0"/>
            <a:chExt cx="7620000" cy="1627702"/>
          </a:xfrm>
        </p:grpSpPr>
        <p:sp>
          <p:nvSpPr>
            <p:cNvPr name="Freeform 7" id="7"/>
            <p:cNvSpPr/>
            <p:nvPr/>
          </p:nvSpPr>
          <p:spPr>
            <a:xfrm flipH="false" flipV="false" rot="0">
              <a:off x="0" y="0"/>
              <a:ext cx="7620000" cy="1625163"/>
            </a:xfrm>
            <a:custGeom>
              <a:avLst/>
              <a:gdLst/>
              <a:ahLst/>
              <a:cxnLst/>
              <a:rect r="r" b="b" t="t" l="l"/>
              <a:pathLst>
                <a:path h="1625163" w="7620000">
                  <a:moveTo>
                    <a:pt x="7620000" y="766642"/>
                  </a:moveTo>
                  <a:lnTo>
                    <a:pt x="7620000" y="222250"/>
                  </a:lnTo>
                  <a:cubicBezTo>
                    <a:pt x="7620000" y="100330"/>
                    <a:pt x="7519670" y="0"/>
                    <a:pt x="7397750" y="0"/>
                  </a:cubicBezTo>
                  <a:lnTo>
                    <a:pt x="222250" y="0"/>
                  </a:lnTo>
                  <a:cubicBezTo>
                    <a:pt x="100330" y="0"/>
                    <a:pt x="0" y="100330"/>
                    <a:pt x="0" y="222250"/>
                  </a:cubicBezTo>
                  <a:lnTo>
                    <a:pt x="0" y="765372"/>
                  </a:lnTo>
                  <a:cubicBezTo>
                    <a:pt x="0" y="888563"/>
                    <a:pt x="100330" y="987622"/>
                    <a:pt x="222250" y="987622"/>
                  </a:cubicBezTo>
                  <a:lnTo>
                    <a:pt x="3547110" y="987622"/>
                  </a:lnTo>
                  <a:lnTo>
                    <a:pt x="3808730" y="1625163"/>
                  </a:lnTo>
                  <a:lnTo>
                    <a:pt x="4070350" y="987622"/>
                  </a:lnTo>
                  <a:lnTo>
                    <a:pt x="7395210" y="987622"/>
                  </a:lnTo>
                  <a:cubicBezTo>
                    <a:pt x="7519670" y="988892"/>
                    <a:pt x="7620000" y="889832"/>
                    <a:pt x="7620000" y="766642"/>
                  </a:cubicBezTo>
                  <a:close/>
                </a:path>
              </a:pathLst>
            </a:custGeom>
            <a:solidFill>
              <a:srgbClr val="001C84"/>
            </a:solidFill>
          </p:spPr>
        </p:sp>
      </p:grpSp>
      <p:sp>
        <p:nvSpPr>
          <p:cNvPr name="Freeform 8" id="8"/>
          <p:cNvSpPr/>
          <p:nvPr/>
        </p:nvSpPr>
        <p:spPr>
          <a:xfrm flipH="true" flipV="false" rot="0">
            <a:off x="13663819" y="218215"/>
            <a:ext cx="3867639" cy="3799252"/>
          </a:xfrm>
          <a:custGeom>
            <a:avLst/>
            <a:gdLst/>
            <a:ahLst/>
            <a:cxnLst/>
            <a:rect r="r" b="b" t="t" l="l"/>
            <a:pathLst>
              <a:path h="3799252" w="3867639">
                <a:moveTo>
                  <a:pt x="3867639" y="0"/>
                </a:moveTo>
                <a:lnTo>
                  <a:pt x="0" y="0"/>
                </a:lnTo>
                <a:lnTo>
                  <a:pt x="0" y="3799252"/>
                </a:lnTo>
                <a:lnTo>
                  <a:pt x="3867639" y="3799252"/>
                </a:lnTo>
                <a:lnTo>
                  <a:pt x="38676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41318"/>
            <a:ext cx="10104875" cy="4210759"/>
          </a:xfrm>
          <a:custGeom>
            <a:avLst/>
            <a:gdLst/>
            <a:ahLst/>
            <a:cxnLst/>
            <a:rect r="r" b="b" t="t" l="l"/>
            <a:pathLst>
              <a:path h="4210759" w="10104875">
                <a:moveTo>
                  <a:pt x="0" y="0"/>
                </a:moveTo>
                <a:lnTo>
                  <a:pt x="10104875" y="0"/>
                </a:lnTo>
                <a:lnTo>
                  <a:pt x="10104875" y="4210759"/>
                </a:lnTo>
                <a:lnTo>
                  <a:pt x="0" y="4210759"/>
                </a:lnTo>
                <a:lnTo>
                  <a:pt x="0" y="0"/>
                </a:lnTo>
                <a:close/>
              </a:path>
            </a:pathLst>
          </a:custGeom>
          <a:blipFill>
            <a:blip r:embed="rId4"/>
            <a:stretch>
              <a:fillRect l="-21416" t="-47028" r="-17044" b="-39785"/>
            </a:stretch>
          </a:blipFill>
        </p:spPr>
      </p:sp>
      <p:sp>
        <p:nvSpPr>
          <p:cNvPr name="Freeform 10" id="10"/>
          <p:cNvSpPr/>
          <p:nvPr/>
        </p:nvSpPr>
        <p:spPr>
          <a:xfrm flipH="false" flipV="false" rot="0">
            <a:off x="7617380" y="7860877"/>
            <a:ext cx="9415653" cy="975720"/>
          </a:xfrm>
          <a:custGeom>
            <a:avLst/>
            <a:gdLst/>
            <a:ahLst/>
            <a:cxnLst/>
            <a:rect r="r" b="b" t="t" l="l"/>
            <a:pathLst>
              <a:path h="975720" w="9415653">
                <a:moveTo>
                  <a:pt x="0" y="0"/>
                </a:moveTo>
                <a:lnTo>
                  <a:pt x="9415653" y="0"/>
                </a:lnTo>
                <a:lnTo>
                  <a:pt x="9415653" y="975720"/>
                </a:lnTo>
                <a:lnTo>
                  <a:pt x="0" y="975720"/>
                </a:lnTo>
                <a:lnTo>
                  <a:pt x="0" y="0"/>
                </a:lnTo>
                <a:close/>
              </a:path>
            </a:pathLst>
          </a:custGeom>
          <a:blipFill>
            <a:blip r:embed="rId5"/>
            <a:stretch>
              <a:fillRect l="-20017" t="-180842" r="-17298" b="-464161"/>
            </a:stretch>
          </a:blipFill>
        </p:spPr>
      </p:sp>
      <p:sp>
        <p:nvSpPr>
          <p:cNvPr name="TextBox 11" id="11"/>
          <p:cNvSpPr txBox="true"/>
          <p:nvPr/>
        </p:nvSpPr>
        <p:spPr>
          <a:xfrm rot="0">
            <a:off x="1028700" y="467772"/>
            <a:ext cx="6937301"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Pre-Processing</a:t>
            </a:r>
          </a:p>
        </p:txBody>
      </p:sp>
      <p:sp>
        <p:nvSpPr>
          <p:cNvPr name="TextBox 12" id="12"/>
          <p:cNvSpPr txBox="true"/>
          <p:nvPr/>
        </p:nvSpPr>
        <p:spPr>
          <a:xfrm rot="0">
            <a:off x="1420170" y="1902573"/>
            <a:ext cx="6451612"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Data Unik dan Duplikat</a:t>
            </a:r>
          </a:p>
        </p:txBody>
      </p:sp>
      <p:sp>
        <p:nvSpPr>
          <p:cNvPr name="TextBox 13" id="13"/>
          <p:cNvSpPr txBox="true"/>
          <p:nvPr/>
        </p:nvSpPr>
        <p:spPr>
          <a:xfrm rot="0">
            <a:off x="11843772" y="4361072"/>
            <a:ext cx="5189261" cy="2462530"/>
          </a:xfrm>
          <a:prstGeom prst="rect">
            <a:avLst/>
          </a:prstGeom>
        </p:spPr>
        <p:txBody>
          <a:bodyPr anchor="t" rtlCol="false" tIns="0" lIns="0" bIns="0" rIns="0">
            <a:spAutoFit/>
          </a:bodyPr>
          <a:lstStyle/>
          <a:p>
            <a:pPr algn="just" marL="0" indent="0" lvl="0">
              <a:lnSpc>
                <a:spcPts val="3919"/>
              </a:lnSpc>
            </a:pPr>
            <a:r>
              <a:rPr lang="en-US" sz="2799">
                <a:solidFill>
                  <a:srgbClr val="000000"/>
                </a:solidFill>
                <a:latin typeface="DM Sans"/>
                <a:ea typeface="DM Sans"/>
                <a:cs typeface="DM Sans"/>
                <a:sym typeface="DM Sans"/>
              </a:rPr>
              <a:t>Memeriksa apakah terdapat data unik untuk mengidentifikasi nilai-nilai yang tidak biasa atau mungkin salah dalam dataset. </a:t>
            </a:r>
          </a:p>
        </p:txBody>
      </p:sp>
      <p:sp>
        <p:nvSpPr>
          <p:cNvPr name="TextBox 14" id="14"/>
          <p:cNvSpPr txBox="true"/>
          <p:nvPr/>
        </p:nvSpPr>
        <p:spPr>
          <a:xfrm rot="0">
            <a:off x="1028700" y="7926293"/>
            <a:ext cx="6097798" cy="1810385"/>
          </a:xfrm>
          <a:prstGeom prst="rect">
            <a:avLst/>
          </a:prstGeom>
        </p:spPr>
        <p:txBody>
          <a:bodyPr anchor="t" rtlCol="false" tIns="0" lIns="0" bIns="0" rIns="0">
            <a:spAutoFit/>
          </a:bodyPr>
          <a:lstStyle/>
          <a:p>
            <a:pPr algn="just" marL="0" indent="0" lvl="0">
              <a:lnSpc>
                <a:spcPts val="3640"/>
              </a:lnSpc>
            </a:pPr>
            <a:r>
              <a:rPr lang="en-US" sz="2600">
                <a:solidFill>
                  <a:srgbClr val="000000"/>
                </a:solidFill>
                <a:latin typeface="DM Sans"/>
                <a:ea typeface="DM Sans"/>
                <a:cs typeface="DM Sans"/>
                <a:sym typeface="DM Sans"/>
              </a:rPr>
              <a:t>Memeriksa apakah terdapat data duplikasi karena dapat mempengaruhi analisis dan memberikan hasil yang tidak akurat.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5458638" y="-1500517"/>
            <a:ext cx="7370723" cy="16230600"/>
            <a:chOff x="0" y="0"/>
            <a:chExt cx="19964569" cy="43962705"/>
          </a:xfrm>
        </p:grpSpPr>
        <p:sp>
          <p:nvSpPr>
            <p:cNvPr name="Freeform 6" id="6"/>
            <p:cNvSpPr/>
            <p:nvPr/>
          </p:nvSpPr>
          <p:spPr>
            <a:xfrm flipH="false" flipV="false" rot="0">
              <a:off x="0" y="0"/>
              <a:ext cx="19964569" cy="43962706"/>
            </a:xfrm>
            <a:custGeom>
              <a:avLst/>
              <a:gdLst/>
              <a:ahLst/>
              <a:cxnLst/>
              <a:rect r="r" b="b" t="t" l="l"/>
              <a:pathLst>
                <a:path h="43962706" w="19964569">
                  <a:moveTo>
                    <a:pt x="19659769" y="0"/>
                  </a:moveTo>
                  <a:lnTo>
                    <a:pt x="304800" y="0"/>
                  </a:lnTo>
                  <a:cubicBezTo>
                    <a:pt x="135890" y="0"/>
                    <a:pt x="0" y="135890"/>
                    <a:pt x="0" y="304800"/>
                  </a:cubicBezTo>
                  <a:lnTo>
                    <a:pt x="0" y="43657906"/>
                  </a:lnTo>
                  <a:cubicBezTo>
                    <a:pt x="0" y="43826816"/>
                    <a:pt x="135890" y="43962706"/>
                    <a:pt x="304800" y="43962706"/>
                  </a:cubicBezTo>
                  <a:lnTo>
                    <a:pt x="19659769" y="43962706"/>
                  </a:lnTo>
                  <a:cubicBezTo>
                    <a:pt x="19828678" y="43962706"/>
                    <a:pt x="19964569" y="43826816"/>
                    <a:pt x="19964569" y="43657906"/>
                  </a:cubicBezTo>
                  <a:lnTo>
                    <a:pt x="19964569" y="304800"/>
                  </a:lnTo>
                  <a:cubicBezTo>
                    <a:pt x="19964569" y="135890"/>
                    <a:pt x="19828678" y="0"/>
                    <a:pt x="19659769"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Freeform 28" id="28"/>
          <p:cNvSpPr/>
          <p:nvPr/>
        </p:nvSpPr>
        <p:spPr>
          <a:xfrm flipH="false" flipV="false" rot="0">
            <a:off x="2919058" y="3102072"/>
            <a:ext cx="12449883" cy="6499939"/>
          </a:xfrm>
          <a:custGeom>
            <a:avLst/>
            <a:gdLst/>
            <a:ahLst/>
            <a:cxnLst/>
            <a:rect r="r" b="b" t="t" l="l"/>
            <a:pathLst>
              <a:path h="6499939" w="12449883">
                <a:moveTo>
                  <a:pt x="0" y="0"/>
                </a:moveTo>
                <a:lnTo>
                  <a:pt x="12449884" y="0"/>
                </a:lnTo>
                <a:lnTo>
                  <a:pt x="12449884" y="6499939"/>
                </a:lnTo>
                <a:lnTo>
                  <a:pt x="0" y="6499939"/>
                </a:lnTo>
                <a:lnTo>
                  <a:pt x="0" y="0"/>
                </a:lnTo>
                <a:close/>
              </a:path>
            </a:pathLst>
          </a:custGeom>
          <a:blipFill>
            <a:blip r:embed="rId2"/>
            <a:stretch>
              <a:fillRect l="0" t="0" r="0" b="0"/>
            </a:stretch>
          </a:blipFill>
        </p:spPr>
      </p:sp>
      <p:sp>
        <p:nvSpPr>
          <p:cNvPr name="TextBox 29" id="29"/>
          <p:cNvSpPr txBox="true"/>
          <p:nvPr/>
        </p:nvSpPr>
        <p:spPr>
          <a:xfrm rot="0">
            <a:off x="1028700" y="906081"/>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Data Collection</a:t>
            </a:r>
          </a:p>
        </p:txBody>
      </p:sp>
      <p:sp>
        <p:nvSpPr>
          <p:cNvPr name="TextBox 30" id="30"/>
          <p:cNvSpPr txBox="true"/>
          <p:nvPr/>
        </p:nvSpPr>
        <p:spPr>
          <a:xfrm rot="0">
            <a:off x="1169278" y="2075277"/>
            <a:ext cx="15865553" cy="712470"/>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FAFAFA"/>
                </a:solidFill>
                <a:latin typeface="DM Sans Bold"/>
                <a:ea typeface="DM Sans Bold"/>
                <a:cs typeface="DM Sans Bold"/>
                <a:sym typeface="DM Sans Bold"/>
              </a:rPr>
              <a:t>Visualisasi Dataset</a:t>
            </a:r>
          </a:p>
        </p:txBody>
      </p:sp>
      <p:sp>
        <p:nvSpPr>
          <p:cNvPr name="TextBox 31" id="31"/>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sp>
        <p:nvSpPr>
          <p:cNvPr name="TextBox 32" id="32"/>
          <p:cNvSpPr txBox="true"/>
          <p:nvPr/>
        </p:nvSpPr>
        <p:spPr>
          <a:xfrm rot="0">
            <a:off x="5098218" y="9535336"/>
            <a:ext cx="8091564" cy="547370"/>
          </a:xfrm>
          <a:prstGeom prst="rect">
            <a:avLst/>
          </a:prstGeom>
        </p:spPr>
        <p:txBody>
          <a:bodyPr anchor="t" rtlCol="false" tIns="0" lIns="0" bIns="0" rIns="0">
            <a:spAutoFit/>
          </a:bodyPr>
          <a:lstStyle/>
          <a:p>
            <a:pPr algn="just" marL="0" indent="0" lvl="0">
              <a:lnSpc>
                <a:spcPts val="4480"/>
              </a:lnSpc>
            </a:pPr>
            <a:r>
              <a:rPr lang="en-US" sz="3200">
                <a:solidFill>
                  <a:srgbClr val="000000"/>
                </a:solidFill>
                <a:latin typeface="DM Sans"/>
                <a:ea typeface="DM Sans"/>
                <a:cs typeface="DM Sans"/>
                <a:sym typeface="DM Sans"/>
              </a:rPr>
              <a:t>sebaran data pada masing-masing kolom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201451" y="-2484779"/>
            <a:ext cx="7885099" cy="16782371"/>
            <a:chOff x="0" y="0"/>
            <a:chExt cx="12167851" cy="25897631"/>
          </a:xfrm>
        </p:grpSpPr>
        <p:sp>
          <p:nvSpPr>
            <p:cNvPr name="Freeform 3" id="3"/>
            <p:cNvSpPr/>
            <p:nvPr/>
          </p:nvSpPr>
          <p:spPr>
            <a:xfrm flipH="false" flipV="false" rot="0">
              <a:off x="0" y="0"/>
              <a:ext cx="12167851" cy="25897632"/>
            </a:xfrm>
            <a:custGeom>
              <a:avLst/>
              <a:gdLst/>
              <a:ahLst/>
              <a:cxnLst/>
              <a:rect r="r" b="b" t="t" l="l"/>
              <a:pathLst>
                <a:path h="25897632" w="12167851">
                  <a:moveTo>
                    <a:pt x="11863051" y="0"/>
                  </a:moveTo>
                  <a:lnTo>
                    <a:pt x="304800" y="0"/>
                  </a:lnTo>
                  <a:cubicBezTo>
                    <a:pt x="135890" y="0"/>
                    <a:pt x="0" y="135890"/>
                    <a:pt x="0" y="304800"/>
                  </a:cubicBezTo>
                  <a:lnTo>
                    <a:pt x="0" y="25592832"/>
                  </a:lnTo>
                  <a:cubicBezTo>
                    <a:pt x="0" y="25761741"/>
                    <a:pt x="135890" y="25897632"/>
                    <a:pt x="304800" y="25897632"/>
                  </a:cubicBezTo>
                  <a:lnTo>
                    <a:pt x="11863051" y="25897632"/>
                  </a:lnTo>
                  <a:cubicBezTo>
                    <a:pt x="12031961" y="25897632"/>
                    <a:pt x="12167851" y="25761741"/>
                    <a:pt x="12167851" y="25592832"/>
                  </a:cubicBezTo>
                  <a:lnTo>
                    <a:pt x="12167851" y="304800"/>
                  </a:lnTo>
                  <a:cubicBezTo>
                    <a:pt x="12167851" y="135890"/>
                    <a:pt x="12031961" y="0"/>
                    <a:pt x="11863051" y="0"/>
                  </a:cubicBezTo>
                  <a:close/>
                </a:path>
              </a:pathLst>
            </a:custGeom>
            <a:solidFill>
              <a:srgbClr val="D2F0FF"/>
            </a:solidFill>
          </p:spPr>
        </p:sp>
      </p:grpSp>
      <p:sp>
        <p:nvSpPr>
          <p:cNvPr name="Freeform 4" id="4"/>
          <p:cNvSpPr/>
          <p:nvPr/>
        </p:nvSpPr>
        <p:spPr>
          <a:xfrm flipH="false" flipV="false" rot="0">
            <a:off x="1476937" y="3081083"/>
            <a:ext cx="5730151" cy="2380585"/>
          </a:xfrm>
          <a:custGeom>
            <a:avLst/>
            <a:gdLst/>
            <a:ahLst/>
            <a:cxnLst/>
            <a:rect r="r" b="b" t="t" l="l"/>
            <a:pathLst>
              <a:path h="2380585" w="5730151">
                <a:moveTo>
                  <a:pt x="0" y="0"/>
                </a:moveTo>
                <a:lnTo>
                  <a:pt x="5730151" y="0"/>
                </a:lnTo>
                <a:lnTo>
                  <a:pt x="5730151" y="2380585"/>
                </a:lnTo>
                <a:lnTo>
                  <a:pt x="0" y="2380585"/>
                </a:lnTo>
                <a:lnTo>
                  <a:pt x="0" y="0"/>
                </a:lnTo>
                <a:close/>
              </a:path>
            </a:pathLst>
          </a:custGeom>
          <a:blipFill>
            <a:blip r:embed="rId2"/>
            <a:stretch>
              <a:fillRect l="0" t="0" r="0" b="0"/>
            </a:stretch>
          </a:blipFill>
        </p:spPr>
      </p:sp>
      <p:sp>
        <p:nvSpPr>
          <p:cNvPr name="Freeform 5" id="5"/>
          <p:cNvSpPr/>
          <p:nvPr/>
        </p:nvSpPr>
        <p:spPr>
          <a:xfrm flipH="false" flipV="false" rot="0">
            <a:off x="1476937" y="8685009"/>
            <a:ext cx="7725738" cy="883812"/>
          </a:xfrm>
          <a:custGeom>
            <a:avLst/>
            <a:gdLst/>
            <a:ahLst/>
            <a:cxnLst/>
            <a:rect r="r" b="b" t="t" l="l"/>
            <a:pathLst>
              <a:path h="883812" w="7725738">
                <a:moveTo>
                  <a:pt x="0" y="0"/>
                </a:moveTo>
                <a:lnTo>
                  <a:pt x="7725738" y="0"/>
                </a:lnTo>
                <a:lnTo>
                  <a:pt x="7725738" y="883812"/>
                </a:lnTo>
                <a:lnTo>
                  <a:pt x="0" y="883812"/>
                </a:lnTo>
                <a:lnTo>
                  <a:pt x="0" y="0"/>
                </a:lnTo>
                <a:close/>
              </a:path>
            </a:pathLst>
          </a:custGeom>
          <a:blipFill>
            <a:blip r:embed="rId3"/>
            <a:stretch>
              <a:fillRect l="0" t="0" r="0" b="0"/>
            </a:stretch>
          </a:blipFill>
        </p:spPr>
      </p:sp>
      <p:grpSp>
        <p:nvGrpSpPr>
          <p:cNvPr name="Group 6" id="6"/>
          <p:cNvGrpSpPr/>
          <p:nvPr/>
        </p:nvGrpSpPr>
        <p:grpSpPr>
          <a:xfrm rot="0">
            <a:off x="901487" y="1416261"/>
            <a:ext cx="7793778" cy="1664823"/>
            <a:chOff x="0" y="0"/>
            <a:chExt cx="7620000" cy="1627702"/>
          </a:xfrm>
        </p:grpSpPr>
        <p:sp>
          <p:nvSpPr>
            <p:cNvPr name="Freeform 7" id="7"/>
            <p:cNvSpPr/>
            <p:nvPr/>
          </p:nvSpPr>
          <p:spPr>
            <a:xfrm flipH="false" flipV="false" rot="0">
              <a:off x="0" y="0"/>
              <a:ext cx="7620000" cy="1625163"/>
            </a:xfrm>
            <a:custGeom>
              <a:avLst/>
              <a:gdLst/>
              <a:ahLst/>
              <a:cxnLst/>
              <a:rect r="r" b="b" t="t" l="l"/>
              <a:pathLst>
                <a:path h="1625163" w="7620000">
                  <a:moveTo>
                    <a:pt x="7620000" y="766642"/>
                  </a:moveTo>
                  <a:lnTo>
                    <a:pt x="7620000" y="222250"/>
                  </a:lnTo>
                  <a:cubicBezTo>
                    <a:pt x="7620000" y="100330"/>
                    <a:pt x="7519670" y="0"/>
                    <a:pt x="7397750" y="0"/>
                  </a:cubicBezTo>
                  <a:lnTo>
                    <a:pt x="222250" y="0"/>
                  </a:lnTo>
                  <a:cubicBezTo>
                    <a:pt x="100330" y="0"/>
                    <a:pt x="0" y="100330"/>
                    <a:pt x="0" y="222250"/>
                  </a:cubicBezTo>
                  <a:lnTo>
                    <a:pt x="0" y="765372"/>
                  </a:lnTo>
                  <a:cubicBezTo>
                    <a:pt x="0" y="888563"/>
                    <a:pt x="100330" y="987622"/>
                    <a:pt x="222250" y="987622"/>
                  </a:cubicBezTo>
                  <a:lnTo>
                    <a:pt x="3547110" y="987622"/>
                  </a:lnTo>
                  <a:lnTo>
                    <a:pt x="3808730" y="1625163"/>
                  </a:lnTo>
                  <a:lnTo>
                    <a:pt x="4070350" y="987622"/>
                  </a:lnTo>
                  <a:lnTo>
                    <a:pt x="7395210" y="987622"/>
                  </a:lnTo>
                  <a:cubicBezTo>
                    <a:pt x="7519670" y="988892"/>
                    <a:pt x="7620000" y="889832"/>
                    <a:pt x="7620000" y="766642"/>
                  </a:cubicBezTo>
                  <a:close/>
                </a:path>
              </a:pathLst>
            </a:custGeom>
            <a:solidFill>
              <a:srgbClr val="001C84"/>
            </a:solidFill>
          </p:spPr>
        </p:sp>
      </p:grpSp>
      <p:sp>
        <p:nvSpPr>
          <p:cNvPr name="Freeform 8" id="8"/>
          <p:cNvSpPr/>
          <p:nvPr/>
        </p:nvSpPr>
        <p:spPr>
          <a:xfrm flipH="false" flipV="false" rot="0">
            <a:off x="1476937" y="5526742"/>
            <a:ext cx="6322261" cy="2929667"/>
          </a:xfrm>
          <a:custGeom>
            <a:avLst/>
            <a:gdLst/>
            <a:ahLst/>
            <a:cxnLst/>
            <a:rect r="r" b="b" t="t" l="l"/>
            <a:pathLst>
              <a:path h="2929667" w="6322261">
                <a:moveTo>
                  <a:pt x="0" y="0"/>
                </a:moveTo>
                <a:lnTo>
                  <a:pt x="6322261" y="0"/>
                </a:lnTo>
                <a:lnTo>
                  <a:pt x="6322261" y="2929667"/>
                </a:lnTo>
                <a:lnTo>
                  <a:pt x="0" y="2929667"/>
                </a:lnTo>
                <a:lnTo>
                  <a:pt x="0" y="0"/>
                </a:lnTo>
                <a:close/>
              </a:path>
            </a:pathLst>
          </a:custGeom>
          <a:blipFill>
            <a:blip r:embed="rId4"/>
            <a:stretch>
              <a:fillRect l="0" t="0" r="0" b="0"/>
            </a:stretch>
          </a:blipFill>
        </p:spPr>
      </p:sp>
      <p:sp>
        <p:nvSpPr>
          <p:cNvPr name="TextBox 9" id="9"/>
          <p:cNvSpPr txBox="true"/>
          <p:nvPr/>
        </p:nvSpPr>
        <p:spPr>
          <a:xfrm rot="0">
            <a:off x="1018169" y="186966"/>
            <a:ext cx="6937301"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Pre-Processing</a:t>
            </a:r>
          </a:p>
        </p:txBody>
      </p:sp>
      <p:sp>
        <p:nvSpPr>
          <p:cNvPr name="TextBox 10" id="10"/>
          <p:cNvSpPr txBox="true"/>
          <p:nvPr/>
        </p:nvSpPr>
        <p:spPr>
          <a:xfrm rot="0">
            <a:off x="1213044" y="1359111"/>
            <a:ext cx="7170664" cy="1047329"/>
          </a:xfrm>
          <a:prstGeom prst="rect">
            <a:avLst/>
          </a:prstGeom>
        </p:spPr>
        <p:txBody>
          <a:bodyPr anchor="t" rtlCol="false" tIns="0" lIns="0" bIns="0" rIns="0">
            <a:spAutoFit/>
          </a:bodyPr>
          <a:lstStyle/>
          <a:p>
            <a:pPr algn="ctr" marL="0" indent="0" lvl="0">
              <a:lnSpc>
                <a:spcPts val="4298"/>
              </a:lnSpc>
            </a:pPr>
            <a:r>
              <a:rPr lang="en-US" b="true" sz="3070">
                <a:solidFill>
                  <a:srgbClr val="FFFFFF"/>
                </a:solidFill>
                <a:latin typeface="DM Sans Bold"/>
                <a:ea typeface="DM Sans Bold"/>
                <a:cs typeface="DM Sans Bold"/>
                <a:sym typeface="DM Sans Bold"/>
              </a:rPr>
              <a:t>Mengidentifikasi Outlier Menggunakan Isolation Forest</a:t>
            </a:r>
          </a:p>
        </p:txBody>
      </p:sp>
      <p:sp>
        <p:nvSpPr>
          <p:cNvPr name="TextBox 11" id="11"/>
          <p:cNvSpPr txBox="true"/>
          <p:nvPr/>
        </p:nvSpPr>
        <p:spPr>
          <a:xfrm rot="0">
            <a:off x="9608171" y="2149264"/>
            <a:ext cx="7395514" cy="1243965"/>
          </a:xfrm>
          <a:prstGeom prst="rect">
            <a:avLst/>
          </a:prstGeom>
        </p:spPr>
        <p:txBody>
          <a:bodyPr anchor="t" rtlCol="false" tIns="0" lIns="0" bIns="0" rIns="0">
            <a:spAutoFit/>
          </a:bodyPr>
          <a:lstStyle/>
          <a:p>
            <a:pPr algn="just" marL="0" indent="0" lvl="0">
              <a:lnSpc>
                <a:spcPts val="3359"/>
              </a:lnSpc>
            </a:pPr>
            <a:r>
              <a:rPr lang="en-US" sz="2400">
                <a:solidFill>
                  <a:srgbClr val="000000"/>
                </a:solidFill>
                <a:latin typeface="DM Sans"/>
                <a:ea typeface="DM Sans"/>
                <a:cs typeface="DM Sans"/>
                <a:sym typeface="DM Sans"/>
              </a:rPr>
              <a:t>Output presentase sesudah dan sebelum dilakukan identifikasi outlier dengan menggunakan library Isolation Forest</a:t>
            </a:r>
          </a:p>
        </p:txBody>
      </p:sp>
      <p:sp>
        <p:nvSpPr>
          <p:cNvPr name="Freeform 12" id="12"/>
          <p:cNvSpPr/>
          <p:nvPr/>
        </p:nvSpPr>
        <p:spPr>
          <a:xfrm flipH="false" flipV="false" rot="0">
            <a:off x="9608171" y="3838498"/>
            <a:ext cx="3242907" cy="3038630"/>
          </a:xfrm>
          <a:custGeom>
            <a:avLst/>
            <a:gdLst/>
            <a:ahLst/>
            <a:cxnLst/>
            <a:rect r="r" b="b" t="t" l="l"/>
            <a:pathLst>
              <a:path h="3038630" w="3242907">
                <a:moveTo>
                  <a:pt x="0" y="0"/>
                </a:moveTo>
                <a:lnTo>
                  <a:pt x="3242907" y="0"/>
                </a:lnTo>
                <a:lnTo>
                  <a:pt x="3242907" y="3038629"/>
                </a:lnTo>
                <a:lnTo>
                  <a:pt x="0" y="3038629"/>
                </a:lnTo>
                <a:lnTo>
                  <a:pt x="0" y="0"/>
                </a:lnTo>
                <a:close/>
              </a:path>
            </a:pathLst>
          </a:custGeom>
          <a:blipFill>
            <a:blip r:embed="rId5"/>
            <a:stretch>
              <a:fillRect l="0" t="0" r="0" b="0"/>
            </a:stretch>
          </a:blipFill>
        </p:spPr>
      </p:sp>
      <p:sp>
        <p:nvSpPr>
          <p:cNvPr name="Freeform 13" id="13"/>
          <p:cNvSpPr/>
          <p:nvPr/>
        </p:nvSpPr>
        <p:spPr>
          <a:xfrm flipH="false" flipV="false" rot="0">
            <a:off x="13864343" y="3838498"/>
            <a:ext cx="3242907" cy="2836606"/>
          </a:xfrm>
          <a:custGeom>
            <a:avLst/>
            <a:gdLst/>
            <a:ahLst/>
            <a:cxnLst/>
            <a:rect r="r" b="b" t="t" l="l"/>
            <a:pathLst>
              <a:path h="2836606" w="3242907">
                <a:moveTo>
                  <a:pt x="0" y="0"/>
                </a:moveTo>
                <a:lnTo>
                  <a:pt x="3242907" y="0"/>
                </a:lnTo>
                <a:lnTo>
                  <a:pt x="3242907" y="2836606"/>
                </a:lnTo>
                <a:lnTo>
                  <a:pt x="0" y="2836606"/>
                </a:lnTo>
                <a:lnTo>
                  <a:pt x="0" y="0"/>
                </a:lnTo>
                <a:close/>
              </a:path>
            </a:pathLst>
          </a:custGeom>
          <a:blipFill>
            <a:blip r:embed="rId6"/>
            <a:stretch>
              <a:fillRect l="0" t="0" r="-56075" b="0"/>
            </a:stretch>
          </a:blipFill>
        </p:spPr>
      </p:sp>
      <p:sp>
        <p:nvSpPr>
          <p:cNvPr name="TextBox 14" id="14"/>
          <p:cNvSpPr txBox="true"/>
          <p:nvPr/>
        </p:nvSpPr>
        <p:spPr>
          <a:xfrm rot="0">
            <a:off x="9608171" y="3432733"/>
            <a:ext cx="4423657" cy="405765"/>
          </a:xfrm>
          <a:prstGeom prst="rect">
            <a:avLst/>
          </a:prstGeom>
        </p:spPr>
        <p:txBody>
          <a:bodyPr anchor="t" rtlCol="false" tIns="0" lIns="0" bIns="0" rIns="0">
            <a:spAutoFit/>
          </a:bodyPr>
          <a:lstStyle/>
          <a:p>
            <a:pPr algn="just" marL="0" indent="0" lvl="0">
              <a:lnSpc>
                <a:spcPts val="3359"/>
              </a:lnSpc>
            </a:pPr>
            <a:r>
              <a:rPr lang="en-US" sz="2400">
                <a:solidFill>
                  <a:srgbClr val="000000"/>
                </a:solidFill>
                <a:latin typeface="DM Sans"/>
                <a:ea typeface="DM Sans"/>
                <a:cs typeface="DM Sans"/>
                <a:sym typeface="DM Sans"/>
              </a:rPr>
              <a:t>Sebelum</a:t>
            </a:r>
          </a:p>
        </p:txBody>
      </p:sp>
      <p:sp>
        <p:nvSpPr>
          <p:cNvPr name="TextBox 15" id="15"/>
          <p:cNvSpPr txBox="true"/>
          <p:nvPr/>
        </p:nvSpPr>
        <p:spPr>
          <a:xfrm rot="0">
            <a:off x="13864343" y="3362248"/>
            <a:ext cx="4423657" cy="405765"/>
          </a:xfrm>
          <a:prstGeom prst="rect">
            <a:avLst/>
          </a:prstGeom>
        </p:spPr>
        <p:txBody>
          <a:bodyPr anchor="t" rtlCol="false" tIns="0" lIns="0" bIns="0" rIns="0">
            <a:spAutoFit/>
          </a:bodyPr>
          <a:lstStyle/>
          <a:p>
            <a:pPr algn="just" marL="0" indent="0" lvl="0">
              <a:lnSpc>
                <a:spcPts val="3359"/>
              </a:lnSpc>
            </a:pPr>
            <a:r>
              <a:rPr lang="en-US" sz="2400">
                <a:solidFill>
                  <a:srgbClr val="000000"/>
                </a:solidFill>
                <a:latin typeface="DM Sans"/>
                <a:ea typeface="DM Sans"/>
                <a:cs typeface="DM Sans"/>
                <a:sym typeface="DM Sans"/>
              </a:rPr>
              <a:t>Sesudah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4" id="4"/>
          <p:cNvGrpSpPr/>
          <p:nvPr/>
        </p:nvGrpSpPr>
        <p:grpSpPr>
          <a:xfrm rot="-5400000">
            <a:off x="5516487" y="-2032600"/>
            <a:ext cx="7247572" cy="16782371"/>
            <a:chOff x="0" y="0"/>
            <a:chExt cx="11184054" cy="25897631"/>
          </a:xfrm>
        </p:grpSpPr>
        <p:sp>
          <p:nvSpPr>
            <p:cNvPr name="Freeform 5" id="5"/>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grpSp>
        <p:nvGrpSpPr>
          <p:cNvPr name="Group 6" id="6"/>
          <p:cNvGrpSpPr/>
          <p:nvPr/>
        </p:nvGrpSpPr>
        <p:grpSpPr>
          <a:xfrm rot="0">
            <a:off x="749087" y="1776495"/>
            <a:ext cx="7793778" cy="1664823"/>
            <a:chOff x="0" y="0"/>
            <a:chExt cx="7620000" cy="1627702"/>
          </a:xfrm>
        </p:grpSpPr>
        <p:sp>
          <p:nvSpPr>
            <p:cNvPr name="Freeform 7" id="7"/>
            <p:cNvSpPr/>
            <p:nvPr/>
          </p:nvSpPr>
          <p:spPr>
            <a:xfrm flipH="false" flipV="false" rot="0">
              <a:off x="0" y="0"/>
              <a:ext cx="7620000" cy="1625163"/>
            </a:xfrm>
            <a:custGeom>
              <a:avLst/>
              <a:gdLst/>
              <a:ahLst/>
              <a:cxnLst/>
              <a:rect r="r" b="b" t="t" l="l"/>
              <a:pathLst>
                <a:path h="1625163" w="7620000">
                  <a:moveTo>
                    <a:pt x="7620000" y="766642"/>
                  </a:moveTo>
                  <a:lnTo>
                    <a:pt x="7620000" y="222250"/>
                  </a:lnTo>
                  <a:cubicBezTo>
                    <a:pt x="7620000" y="100330"/>
                    <a:pt x="7519670" y="0"/>
                    <a:pt x="7397750" y="0"/>
                  </a:cubicBezTo>
                  <a:lnTo>
                    <a:pt x="222250" y="0"/>
                  </a:lnTo>
                  <a:cubicBezTo>
                    <a:pt x="100330" y="0"/>
                    <a:pt x="0" y="100330"/>
                    <a:pt x="0" y="222250"/>
                  </a:cubicBezTo>
                  <a:lnTo>
                    <a:pt x="0" y="765372"/>
                  </a:lnTo>
                  <a:cubicBezTo>
                    <a:pt x="0" y="888563"/>
                    <a:pt x="100330" y="987622"/>
                    <a:pt x="222250" y="987622"/>
                  </a:cubicBezTo>
                  <a:lnTo>
                    <a:pt x="3547110" y="987622"/>
                  </a:lnTo>
                  <a:lnTo>
                    <a:pt x="3808730" y="1625163"/>
                  </a:lnTo>
                  <a:lnTo>
                    <a:pt x="4070350" y="987622"/>
                  </a:lnTo>
                  <a:lnTo>
                    <a:pt x="7395210" y="987622"/>
                  </a:lnTo>
                  <a:cubicBezTo>
                    <a:pt x="7519670" y="988892"/>
                    <a:pt x="7620000" y="889832"/>
                    <a:pt x="7620000" y="766642"/>
                  </a:cubicBezTo>
                  <a:close/>
                </a:path>
              </a:pathLst>
            </a:custGeom>
            <a:solidFill>
              <a:srgbClr val="001C84"/>
            </a:solidFill>
          </p:spPr>
        </p:sp>
      </p:grpSp>
      <p:sp>
        <p:nvSpPr>
          <p:cNvPr name="Freeform 8" id="8"/>
          <p:cNvSpPr/>
          <p:nvPr/>
        </p:nvSpPr>
        <p:spPr>
          <a:xfrm flipH="false" flipV="false" rot="0">
            <a:off x="14262803" y="691876"/>
            <a:ext cx="2596648" cy="3077924"/>
          </a:xfrm>
          <a:custGeom>
            <a:avLst/>
            <a:gdLst/>
            <a:ahLst/>
            <a:cxnLst/>
            <a:rect r="r" b="b" t="t" l="l"/>
            <a:pathLst>
              <a:path h="3077924" w="2596648">
                <a:moveTo>
                  <a:pt x="0" y="0"/>
                </a:moveTo>
                <a:lnTo>
                  <a:pt x="2596648" y="0"/>
                </a:lnTo>
                <a:lnTo>
                  <a:pt x="2596648" y="3077924"/>
                </a:lnTo>
                <a:lnTo>
                  <a:pt x="0" y="307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290075" y="1713935"/>
            <a:ext cx="1722476" cy="2041728"/>
          </a:xfrm>
          <a:custGeom>
            <a:avLst/>
            <a:gdLst/>
            <a:ahLst/>
            <a:cxnLst/>
            <a:rect r="r" b="b" t="t" l="l"/>
            <a:pathLst>
              <a:path h="2041728" w="1722476">
                <a:moveTo>
                  <a:pt x="0" y="0"/>
                </a:moveTo>
                <a:lnTo>
                  <a:pt x="1722476" y="0"/>
                </a:lnTo>
                <a:lnTo>
                  <a:pt x="1722476" y="2041728"/>
                </a:lnTo>
                <a:lnTo>
                  <a:pt x="0" y="2041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610751" y="2216701"/>
            <a:ext cx="1298324" cy="1538962"/>
          </a:xfrm>
          <a:custGeom>
            <a:avLst/>
            <a:gdLst/>
            <a:ahLst/>
            <a:cxnLst/>
            <a:rect r="r" b="b" t="t" l="l"/>
            <a:pathLst>
              <a:path h="1538962" w="1298324">
                <a:moveTo>
                  <a:pt x="0" y="0"/>
                </a:moveTo>
                <a:lnTo>
                  <a:pt x="1298324" y="0"/>
                </a:lnTo>
                <a:lnTo>
                  <a:pt x="1298324" y="1538962"/>
                </a:lnTo>
                <a:lnTo>
                  <a:pt x="0" y="1538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04900" y="3498468"/>
            <a:ext cx="9129602" cy="2130970"/>
          </a:xfrm>
          <a:custGeom>
            <a:avLst/>
            <a:gdLst/>
            <a:ahLst/>
            <a:cxnLst/>
            <a:rect r="r" b="b" t="t" l="l"/>
            <a:pathLst>
              <a:path h="2130970" w="9129602">
                <a:moveTo>
                  <a:pt x="0" y="0"/>
                </a:moveTo>
                <a:lnTo>
                  <a:pt x="9129602" y="0"/>
                </a:lnTo>
                <a:lnTo>
                  <a:pt x="9129602" y="2130970"/>
                </a:lnTo>
                <a:lnTo>
                  <a:pt x="0" y="2130970"/>
                </a:lnTo>
                <a:lnTo>
                  <a:pt x="0" y="0"/>
                </a:lnTo>
                <a:close/>
              </a:path>
            </a:pathLst>
          </a:custGeom>
          <a:blipFill>
            <a:blip r:embed="rId4"/>
            <a:stretch>
              <a:fillRect l="-20276" t="-87635" r="-18813" b="-147392"/>
            </a:stretch>
          </a:blipFill>
        </p:spPr>
      </p:sp>
      <p:sp>
        <p:nvSpPr>
          <p:cNvPr name="Freeform 12" id="12"/>
          <p:cNvSpPr/>
          <p:nvPr/>
        </p:nvSpPr>
        <p:spPr>
          <a:xfrm flipH="false" flipV="false" rot="0">
            <a:off x="7839139" y="5783392"/>
            <a:ext cx="9420161" cy="1811079"/>
          </a:xfrm>
          <a:custGeom>
            <a:avLst/>
            <a:gdLst/>
            <a:ahLst/>
            <a:cxnLst/>
            <a:rect r="r" b="b" t="t" l="l"/>
            <a:pathLst>
              <a:path h="1811079" w="9420161">
                <a:moveTo>
                  <a:pt x="0" y="0"/>
                </a:moveTo>
                <a:lnTo>
                  <a:pt x="9420161" y="0"/>
                </a:lnTo>
                <a:lnTo>
                  <a:pt x="9420161" y="1811079"/>
                </a:lnTo>
                <a:lnTo>
                  <a:pt x="0" y="1811079"/>
                </a:lnTo>
                <a:lnTo>
                  <a:pt x="0" y="0"/>
                </a:lnTo>
                <a:close/>
              </a:path>
            </a:pathLst>
          </a:custGeom>
          <a:blipFill>
            <a:blip r:embed="rId4"/>
            <a:stretch>
              <a:fillRect l="-20276" t="-219313" r="-18813" b="-87436"/>
            </a:stretch>
          </a:blipFill>
        </p:spPr>
      </p:sp>
      <p:sp>
        <p:nvSpPr>
          <p:cNvPr name="Freeform 13" id="13"/>
          <p:cNvSpPr/>
          <p:nvPr/>
        </p:nvSpPr>
        <p:spPr>
          <a:xfrm flipH="false" flipV="false" rot="0">
            <a:off x="1244176" y="7689721"/>
            <a:ext cx="9366575" cy="1892137"/>
          </a:xfrm>
          <a:custGeom>
            <a:avLst/>
            <a:gdLst/>
            <a:ahLst/>
            <a:cxnLst/>
            <a:rect r="r" b="b" t="t" l="l"/>
            <a:pathLst>
              <a:path h="1892137" w="9366575">
                <a:moveTo>
                  <a:pt x="0" y="0"/>
                </a:moveTo>
                <a:lnTo>
                  <a:pt x="9366575" y="0"/>
                </a:lnTo>
                <a:lnTo>
                  <a:pt x="9366575" y="1892137"/>
                </a:lnTo>
                <a:lnTo>
                  <a:pt x="0" y="1892137"/>
                </a:lnTo>
                <a:lnTo>
                  <a:pt x="0" y="0"/>
                </a:lnTo>
                <a:close/>
              </a:path>
            </a:pathLst>
          </a:custGeom>
          <a:blipFill>
            <a:blip r:embed="rId5"/>
            <a:stretch>
              <a:fillRect l="-19763" t="-93279" r="-15807" b="-184036"/>
            </a:stretch>
          </a:blipFill>
        </p:spPr>
      </p:sp>
      <p:sp>
        <p:nvSpPr>
          <p:cNvPr name="TextBox 14" id="14"/>
          <p:cNvSpPr txBox="true"/>
          <p:nvPr/>
        </p:nvSpPr>
        <p:spPr>
          <a:xfrm rot="0">
            <a:off x="1028700" y="467772"/>
            <a:ext cx="6937301"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Pre-Processing</a:t>
            </a:r>
          </a:p>
        </p:txBody>
      </p:sp>
      <p:sp>
        <p:nvSpPr>
          <p:cNvPr name="TextBox 15" id="15"/>
          <p:cNvSpPr txBox="true"/>
          <p:nvPr/>
        </p:nvSpPr>
        <p:spPr>
          <a:xfrm rot="0">
            <a:off x="1420170" y="1902573"/>
            <a:ext cx="6451612"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Deteksi Outliers</a:t>
            </a:r>
          </a:p>
        </p:txBody>
      </p:sp>
      <p:sp>
        <p:nvSpPr>
          <p:cNvPr name="TextBox 16" id="16"/>
          <p:cNvSpPr txBox="true"/>
          <p:nvPr/>
        </p:nvSpPr>
        <p:spPr>
          <a:xfrm rot="0">
            <a:off x="10422315" y="4117694"/>
            <a:ext cx="6097798" cy="895985"/>
          </a:xfrm>
          <a:prstGeom prst="rect">
            <a:avLst/>
          </a:prstGeom>
        </p:spPr>
        <p:txBody>
          <a:bodyPr anchor="t" rtlCol="false" tIns="0" lIns="0" bIns="0" rIns="0">
            <a:spAutoFit/>
          </a:bodyPr>
          <a:lstStyle/>
          <a:p>
            <a:pPr algn="just" marL="0" indent="0" lvl="0">
              <a:lnSpc>
                <a:spcPts val="3640"/>
              </a:lnSpc>
            </a:pPr>
            <a:r>
              <a:rPr lang="en-US" sz="2600">
                <a:solidFill>
                  <a:srgbClr val="000000"/>
                </a:solidFill>
                <a:latin typeface="DM Sans"/>
                <a:ea typeface="DM Sans"/>
                <a:cs typeface="DM Sans"/>
                <a:sym typeface="DM Sans"/>
              </a:rPr>
              <a:t>Memeriksa persentase adanya outliers pada dataset </a:t>
            </a:r>
          </a:p>
        </p:txBody>
      </p:sp>
      <p:sp>
        <p:nvSpPr>
          <p:cNvPr name="TextBox 17" id="17"/>
          <p:cNvSpPr txBox="true"/>
          <p:nvPr/>
        </p:nvSpPr>
        <p:spPr>
          <a:xfrm rot="0">
            <a:off x="1413477" y="5833586"/>
            <a:ext cx="6167746" cy="1663065"/>
          </a:xfrm>
          <a:prstGeom prst="rect">
            <a:avLst/>
          </a:prstGeom>
        </p:spPr>
        <p:txBody>
          <a:bodyPr anchor="t" rtlCol="false" tIns="0" lIns="0" bIns="0" rIns="0">
            <a:spAutoFit/>
          </a:bodyPr>
          <a:lstStyle/>
          <a:p>
            <a:pPr algn="just" marL="0" indent="0" lvl="0">
              <a:lnSpc>
                <a:spcPts val="3359"/>
              </a:lnSpc>
            </a:pPr>
            <a:r>
              <a:rPr lang="en-US" b="true" sz="2400">
                <a:solidFill>
                  <a:srgbClr val="000000"/>
                </a:solidFill>
                <a:latin typeface="DM Sans Bold"/>
                <a:ea typeface="DM Sans Bold"/>
                <a:cs typeface="DM Sans Bold"/>
                <a:sym typeface="DM Sans Bold"/>
              </a:rPr>
              <a:t>Replace Outliers :</a:t>
            </a:r>
            <a:r>
              <a:rPr lang="en-US" sz="2400">
                <a:solidFill>
                  <a:srgbClr val="000000"/>
                </a:solidFill>
                <a:latin typeface="DM Sans"/>
                <a:ea typeface="DM Sans"/>
                <a:cs typeface="DM Sans"/>
                <a:sym typeface="DM Sans"/>
              </a:rPr>
              <a:t> mengganti outliers dalam suatu kolom dengan batas atas dan batas bawah yang dihitung menggunakan metode Interquartile Range (IQR)</a:t>
            </a:r>
          </a:p>
        </p:txBody>
      </p:sp>
      <p:sp>
        <p:nvSpPr>
          <p:cNvPr name="TextBox 18" id="18"/>
          <p:cNvSpPr txBox="true"/>
          <p:nvPr/>
        </p:nvSpPr>
        <p:spPr>
          <a:xfrm rot="0">
            <a:off x="10691705" y="8003151"/>
            <a:ext cx="6167746" cy="1243965"/>
          </a:xfrm>
          <a:prstGeom prst="rect">
            <a:avLst/>
          </a:prstGeom>
        </p:spPr>
        <p:txBody>
          <a:bodyPr anchor="t" rtlCol="false" tIns="0" lIns="0" bIns="0" rIns="0">
            <a:spAutoFit/>
          </a:bodyPr>
          <a:lstStyle/>
          <a:p>
            <a:pPr algn="just" marL="0" indent="0" lvl="0">
              <a:lnSpc>
                <a:spcPts val="3359"/>
              </a:lnSpc>
            </a:pPr>
            <a:r>
              <a:rPr lang="en-US" b="true" sz="2400">
                <a:solidFill>
                  <a:srgbClr val="000000"/>
                </a:solidFill>
                <a:latin typeface="DM Sans Bold"/>
                <a:ea typeface="DM Sans Bold"/>
                <a:cs typeface="DM Sans Bold"/>
                <a:sym typeface="DM Sans Bold"/>
              </a:rPr>
              <a:t>Remove Outliers :</a:t>
            </a:r>
            <a:r>
              <a:rPr lang="en-US" sz="2400">
                <a:solidFill>
                  <a:srgbClr val="000000"/>
                </a:solidFill>
                <a:latin typeface="DM Sans"/>
                <a:ea typeface="DM Sans"/>
                <a:cs typeface="DM Sans"/>
                <a:sym typeface="DM Sans"/>
              </a:rPr>
              <a:t> menghapus baris yang mengandung outliers  yang dapat memengaruhi analisis  dan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838341" y="3556847"/>
            <a:ext cx="3420959" cy="5131439"/>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3586" t="-14764" r="-13767" b="-12590"/>
              </a:stretch>
            </a:blipFill>
          </p:spPr>
        </p:sp>
      </p:grpSp>
      <p:grpSp>
        <p:nvGrpSpPr>
          <p:cNvPr name="Group 4" id="4"/>
          <p:cNvGrpSpPr/>
          <p:nvPr/>
        </p:nvGrpSpPr>
        <p:grpSpPr>
          <a:xfrm rot="0">
            <a:off x="13838341" y="2511821"/>
            <a:ext cx="3420959" cy="1095017"/>
            <a:chOff x="0" y="0"/>
            <a:chExt cx="4561279" cy="1460023"/>
          </a:xfrm>
        </p:grpSpPr>
        <p:grpSp>
          <p:nvGrpSpPr>
            <p:cNvPr name="Group 5" id="5"/>
            <p:cNvGrpSpPr/>
            <p:nvPr/>
          </p:nvGrpSpPr>
          <p:grpSpPr>
            <a:xfrm rot="0">
              <a:off x="0" y="0"/>
              <a:ext cx="4561279" cy="1460023"/>
              <a:chOff x="0" y="0"/>
              <a:chExt cx="7620000" cy="2439090"/>
            </a:xfrm>
          </p:grpSpPr>
          <p:sp>
            <p:nvSpPr>
              <p:cNvPr name="Freeform 6" id="6"/>
              <p:cNvSpPr/>
              <p:nvPr/>
            </p:nvSpPr>
            <p:spPr>
              <a:xfrm flipH="false" flipV="false" rot="0">
                <a:off x="0" y="0"/>
                <a:ext cx="7620000" cy="2436551"/>
              </a:xfrm>
              <a:custGeom>
                <a:avLst/>
                <a:gdLst/>
                <a:ahLst/>
                <a:cxnLst/>
                <a:rect r="r" b="b" t="t" l="l"/>
                <a:pathLst>
                  <a:path h="2436551" w="7620000">
                    <a:moveTo>
                      <a:pt x="7620000" y="1578030"/>
                    </a:moveTo>
                    <a:lnTo>
                      <a:pt x="7620000" y="222250"/>
                    </a:lnTo>
                    <a:cubicBezTo>
                      <a:pt x="7620000" y="100330"/>
                      <a:pt x="7519670" y="0"/>
                      <a:pt x="7397750" y="0"/>
                    </a:cubicBezTo>
                    <a:lnTo>
                      <a:pt x="222250" y="0"/>
                    </a:lnTo>
                    <a:cubicBezTo>
                      <a:pt x="100330" y="0"/>
                      <a:pt x="0" y="100330"/>
                      <a:pt x="0" y="222250"/>
                    </a:cubicBezTo>
                    <a:lnTo>
                      <a:pt x="0" y="1576761"/>
                    </a:lnTo>
                    <a:cubicBezTo>
                      <a:pt x="0" y="1699951"/>
                      <a:pt x="100330" y="1799011"/>
                      <a:pt x="222250" y="1799011"/>
                    </a:cubicBezTo>
                    <a:lnTo>
                      <a:pt x="3547110" y="1799011"/>
                    </a:lnTo>
                    <a:lnTo>
                      <a:pt x="3808730" y="2436551"/>
                    </a:lnTo>
                    <a:lnTo>
                      <a:pt x="4070350" y="1799011"/>
                    </a:lnTo>
                    <a:lnTo>
                      <a:pt x="7395210" y="1799011"/>
                    </a:lnTo>
                    <a:cubicBezTo>
                      <a:pt x="7519670" y="1800280"/>
                      <a:pt x="7620000" y="1701220"/>
                      <a:pt x="7620000" y="1578030"/>
                    </a:cubicBezTo>
                    <a:close/>
                  </a:path>
                </a:pathLst>
              </a:custGeom>
              <a:solidFill>
                <a:srgbClr val="001C84"/>
              </a:solidFill>
            </p:spPr>
          </p:sp>
        </p:grpSp>
        <p:sp>
          <p:nvSpPr>
            <p:cNvPr name="TextBox 7" id="7"/>
            <p:cNvSpPr txBox="true"/>
            <p:nvPr/>
          </p:nvSpPr>
          <p:spPr>
            <a:xfrm rot="0">
              <a:off x="358190" y="244409"/>
              <a:ext cx="3844899" cy="546100"/>
            </a:xfrm>
            <a:prstGeom prst="rect">
              <a:avLst/>
            </a:prstGeom>
          </p:spPr>
          <p:txBody>
            <a:bodyPr anchor="t" rtlCol="false" tIns="0" lIns="0" bIns="0" rIns="0">
              <a:spAutoFit/>
            </a:bodyPr>
            <a:lstStyle/>
            <a:p>
              <a:pPr algn="ctr">
                <a:lnSpc>
                  <a:spcPts val="3240"/>
                </a:lnSpc>
              </a:pPr>
              <a:r>
                <a:rPr lang="en-US" b="true" sz="2700">
                  <a:solidFill>
                    <a:srgbClr val="FFFFFF"/>
                  </a:solidFill>
                  <a:latin typeface="DM Sans Bold"/>
                  <a:ea typeface="DM Sans Bold"/>
                  <a:cs typeface="DM Sans Bold"/>
                  <a:sym typeface="DM Sans Bold"/>
                </a:rPr>
                <a:t>Joevita Salsabila</a:t>
              </a:r>
            </a:p>
          </p:txBody>
        </p:sp>
      </p:grpSp>
      <p:grpSp>
        <p:nvGrpSpPr>
          <p:cNvPr name="Group 8" id="8"/>
          <p:cNvGrpSpPr>
            <a:grpSpLocks noChangeAspect="true"/>
          </p:cNvGrpSpPr>
          <p:nvPr/>
        </p:nvGrpSpPr>
        <p:grpSpPr>
          <a:xfrm rot="0">
            <a:off x="10087051" y="3556847"/>
            <a:ext cx="3420959" cy="5131439"/>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835" t="-3804" r="-2968" b="0"/>
              </a:stretch>
            </a:blipFill>
          </p:spPr>
        </p:sp>
      </p:grpSp>
      <p:grpSp>
        <p:nvGrpSpPr>
          <p:cNvPr name="Group 10" id="10"/>
          <p:cNvGrpSpPr/>
          <p:nvPr/>
        </p:nvGrpSpPr>
        <p:grpSpPr>
          <a:xfrm rot="0">
            <a:off x="10087051" y="2511821"/>
            <a:ext cx="3420959" cy="1140615"/>
            <a:chOff x="0" y="0"/>
            <a:chExt cx="4561279" cy="1520820"/>
          </a:xfrm>
        </p:grpSpPr>
        <p:grpSp>
          <p:nvGrpSpPr>
            <p:cNvPr name="Group 11" id="11"/>
            <p:cNvGrpSpPr/>
            <p:nvPr/>
          </p:nvGrpSpPr>
          <p:grpSpPr>
            <a:xfrm rot="0">
              <a:off x="0" y="0"/>
              <a:ext cx="4561279" cy="1520820"/>
              <a:chOff x="0" y="0"/>
              <a:chExt cx="7620000" cy="2540657"/>
            </a:xfrm>
          </p:grpSpPr>
          <p:sp>
            <p:nvSpPr>
              <p:cNvPr name="Freeform 12" id="12"/>
              <p:cNvSpPr/>
              <p:nvPr/>
            </p:nvSpPr>
            <p:spPr>
              <a:xfrm flipH="false" flipV="false" rot="0">
                <a:off x="0" y="0"/>
                <a:ext cx="7620000" cy="2538117"/>
              </a:xfrm>
              <a:custGeom>
                <a:avLst/>
                <a:gdLst/>
                <a:ahLst/>
                <a:cxnLst/>
                <a:rect r="r" b="b" t="t" l="l"/>
                <a:pathLst>
                  <a:path h="2538117" w="7620000">
                    <a:moveTo>
                      <a:pt x="7620000" y="1679597"/>
                    </a:moveTo>
                    <a:lnTo>
                      <a:pt x="7620000" y="222250"/>
                    </a:lnTo>
                    <a:cubicBezTo>
                      <a:pt x="7620000" y="100330"/>
                      <a:pt x="7519670" y="0"/>
                      <a:pt x="7397750" y="0"/>
                    </a:cubicBezTo>
                    <a:lnTo>
                      <a:pt x="222250" y="0"/>
                    </a:lnTo>
                    <a:cubicBezTo>
                      <a:pt x="100330" y="0"/>
                      <a:pt x="0" y="100330"/>
                      <a:pt x="0" y="222250"/>
                    </a:cubicBezTo>
                    <a:lnTo>
                      <a:pt x="0" y="1678327"/>
                    </a:lnTo>
                    <a:cubicBezTo>
                      <a:pt x="0" y="1801517"/>
                      <a:pt x="100330" y="1900577"/>
                      <a:pt x="222250" y="1900577"/>
                    </a:cubicBezTo>
                    <a:lnTo>
                      <a:pt x="3547110" y="1900577"/>
                    </a:lnTo>
                    <a:lnTo>
                      <a:pt x="3808730" y="2538117"/>
                    </a:lnTo>
                    <a:lnTo>
                      <a:pt x="4070350" y="1900577"/>
                    </a:lnTo>
                    <a:lnTo>
                      <a:pt x="7395210" y="1900577"/>
                    </a:lnTo>
                    <a:cubicBezTo>
                      <a:pt x="7519670" y="1901847"/>
                      <a:pt x="7620000" y="1802787"/>
                      <a:pt x="7620000" y="1679597"/>
                    </a:cubicBezTo>
                    <a:close/>
                  </a:path>
                </a:pathLst>
              </a:custGeom>
              <a:solidFill>
                <a:srgbClr val="001C84"/>
              </a:solidFill>
            </p:spPr>
          </p:sp>
        </p:grpSp>
        <p:sp>
          <p:nvSpPr>
            <p:cNvPr name="TextBox 13" id="13"/>
            <p:cNvSpPr txBox="true"/>
            <p:nvPr/>
          </p:nvSpPr>
          <p:spPr>
            <a:xfrm rot="0">
              <a:off x="358190" y="244409"/>
              <a:ext cx="3844899" cy="606897"/>
            </a:xfrm>
            <a:prstGeom prst="rect">
              <a:avLst/>
            </a:prstGeom>
          </p:spPr>
          <p:txBody>
            <a:bodyPr anchor="t" rtlCol="false" tIns="0" lIns="0" bIns="0" rIns="0">
              <a:spAutoFit/>
            </a:bodyPr>
            <a:lstStyle/>
            <a:p>
              <a:pPr algn="ctr">
                <a:lnSpc>
                  <a:spcPts val="3599"/>
                </a:lnSpc>
              </a:pPr>
              <a:r>
                <a:rPr lang="en-US" b="true" sz="2999">
                  <a:solidFill>
                    <a:srgbClr val="FFFFFF"/>
                  </a:solidFill>
                  <a:latin typeface="DM Sans Bold"/>
                  <a:ea typeface="DM Sans Bold"/>
                  <a:cs typeface="DM Sans Bold"/>
                  <a:sym typeface="DM Sans Bold"/>
                </a:rPr>
                <a:t>Ferdiansyah</a:t>
              </a:r>
            </a:p>
          </p:txBody>
        </p:sp>
      </p:grpSp>
      <p:grpSp>
        <p:nvGrpSpPr>
          <p:cNvPr name="Group 14" id="14"/>
          <p:cNvGrpSpPr>
            <a:grpSpLocks noChangeAspect="true"/>
          </p:cNvGrpSpPr>
          <p:nvPr/>
        </p:nvGrpSpPr>
        <p:grpSpPr>
          <a:xfrm rot="0">
            <a:off x="6332717" y="3556847"/>
            <a:ext cx="3420959" cy="5131439"/>
            <a:chOff x="0" y="0"/>
            <a:chExt cx="6350000" cy="9525000"/>
          </a:xfrm>
        </p:grpSpPr>
        <p:sp>
          <p:nvSpPr>
            <p:cNvPr name="Freeform 15" id="1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835" t="-3804" r="-2968" b="0"/>
              </a:stretch>
            </a:blipFill>
          </p:spPr>
        </p:sp>
      </p:grpSp>
      <p:grpSp>
        <p:nvGrpSpPr>
          <p:cNvPr name="Group 16" id="16"/>
          <p:cNvGrpSpPr/>
          <p:nvPr/>
        </p:nvGrpSpPr>
        <p:grpSpPr>
          <a:xfrm rot="0">
            <a:off x="6332717" y="2511821"/>
            <a:ext cx="3420959" cy="1095017"/>
            <a:chOff x="0" y="0"/>
            <a:chExt cx="4561279" cy="1460023"/>
          </a:xfrm>
        </p:grpSpPr>
        <p:grpSp>
          <p:nvGrpSpPr>
            <p:cNvPr name="Group 17" id="17"/>
            <p:cNvGrpSpPr/>
            <p:nvPr/>
          </p:nvGrpSpPr>
          <p:grpSpPr>
            <a:xfrm rot="0">
              <a:off x="0" y="0"/>
              <a:ext cx="4561279" cy="1460023"/>
              <a:chOff x="0" y="0"/>
              <a:chExt cx="7620000" cy="2439090"/>
            </a:xfrm>
          </p:grpSpPr>
          <p:sp>
            <p:nvSpPr>
              <p:cNvPr name="Freeform 18" id="18"/>
              <p:cNvSpPr/>
              <p:nvPr/>
            </p:nvSpPr>
            <p:spPr>
              <a:xfrm flipH="false" flipV="false" rot="0">
                <a:off x="0" y="0"/>
                <a:ext cx="7620000" cy="2436551"/>
              </a:xfrm>
              <a:custGeom>
                <a:avLst/>
                <a:gdLst/>
                <a:ahLst/>
                <a:cxnLst/>
                <a:rect r="r" b="b" t="t" l="l"/>
                <a:pathLst>
                  <a:path h="2436551" w="7620000">
                    <a:moveTo>
                      <a:pt x="7620000" y="1578030"/>
                    </a:moveTo>
                    <a:lnTo>
                      <a:pt x="7620000" y="222250"/>
                    </a:lnTo>
                    <a:cubicBezTo>
                      <a:pt x="7620000" y="100330"/>
                      <a:pt x="7519670" y="0"/>
                      <a:pt x="7397750" y="0"/>
                    </a:cubicBezTo>
                    <a:lnTo>
                      <a:pt x="222250" y="0"/>
                    </a:lnTo>
                    <a:cubicBezTo>
                      <a:pt x="100330" y="0"/>
                      <a:pt x="0" y="100330"/>
                      <a:pt x="0" y="222250"/>
                    </a:cubicBezTo>
                    <a:lnTo>
                      <a:pt x="0" y="1576761"/>
                    </a:lnTo>
                    <a:cubicBezTo>
                      <a:pt x="0" y="1699951"/>
                      <a:pt x="100330" y="1799011"/>
                      <a:pt x="222250" y="1799011"/>
                    </a:cubicBezTo>
                    <a:lnTo>
                      <a:pt x="3547110" y="1799011"/>
                    </a:lnTo>
                    <a:lnTo>
                      <a:pt x="3808730" y="2436551"/>
                    </a:lnTo>
                    <a:lnTo>
                      <a:pt x="4070350" y="1799011"/>
                    </a:lnTo>
                    <a:lnTo>
                      <a:pt x="7395210" y="1799011"/>
                    </a:lnTo>
                    <a:cubicBezTo>
                      <a:pt x="7519670" y="1800280"/>
                      <a:pt x="7620000" y="1701220"/>
                      <a:pt x="7620000" y="1578030"/>
                    </a:cubicBezTo>
                    <a:close/>
                  </a:path>
                </a:pathLst>
              </a:custGeom>
              <a:solidFill>
                <a:srgbClr val="001C84"/>
              </a:solidFill>
            </p:spPr>
          </p:sp>
        </p:grpSp>
        <p:sp>
          <p:nvSpPr>
            <p:cNvPr name="TextBox 19" id="19"/>
            <p:cNvSpPr txBox="true"/>
            <p:nvPr/>
          </p:nvSpPr>
          <p:spPr>
            <a:xfrm rot="0">
              <a:off x="358190" y="244409"/>
              <a:ext cx="3844899" cy="546100"/>
            </a:xfrm>
            <a:prstGeom prst="rect">
              <a:avLst/>
            </a:prstGeom>
          </p:spPr>
          <p:txBody>
            <a:bodyPr anchor="t" rtlCol="false" tIns="0" lIns="0" bIns="0" rIns="0">
              <a:spAutoFit/>
            </a:bodyPr>
            <a:lstStyle/>
            <a:p>
              <a:pPr algn="ctr">
                <a:lnSpc>
                  <a:spcPts val="3240"/>
                </a:lnSpc>
              </a:pPr>
              <a:r>
                <a:rPr lang="en-US" b="true" sz="2700">
                  <a:solidFill>
                    <a:srgbClr val="FFFFFF"/>
                  </a:solidFill>
                  <a:latin typeface="DM Sans Bold"/>
                  <a:ea typeface="DM Sans Bold"/>
                  <a:cs typeface="DM Sans Bold"/>
                  <a:sym typeface="DM Sans Bold"/>
                </a:rPr>
                <a:t>Hendra Cahyono</a:t>
              </a:r>
            </a:p>
          </p:txBody>
        </p:sp>
      </p:grpSp>
      <p:sp>
        <p:nvSpPr>
          <p:cNvPr name="Freeform 20" id="20"/>
          <p:cNvSpPr/>
          <p:nvPr/>
        </p:nvSpPr>
        <p:spPr>
          <a:xfrm flipH="false" flipV="false" rot="0">
            <a:off x="10552125" y="3383209"/>
            <a:ext cx="2136889" cy="2473521"/>
          </a:xfrm>
          <a:custGeom>
            <a:avLst/>
            <a:gdLst/>
            <a:ahLst/>
            <a:cxnLst/>
            <a:rect r="r" b="b" t="t" l="l"/>
            <a:pathLst>
              <a:path h="2473521" w="2136889">
                <a:moveTo>
                  <a:pt x="0" y="0"/>
                </a:moveTo>
                <a:lnTo>
                  <a:pt x="2136889" y="0"/>
                </a:lnTo>
                <a:lnTo>
                  <a:pt x="2136889" y="2473521"/>
                </a:lnTo>
                <a:lnTo>
                  <a:pt x="0" y="2473521"/>
                </a:lnTo>
                <a:lnTo>
                  <a:pt x="0" y="0"/>
                </a:lnTo>
                <a:close/>
              </a:path>
            </a:pathLst>
          </a:custGeom>
          <a:blipFill>
            <a:blip r:embed="rId4"/>
            <a:stretch>
              <a:fillRect l="-376387" t="0" r="-48084" b="-403671"/>
            </a:stretch>
          </a:blipFill>
        </p:spPr>
      </p:sp>
      <p:sp>
        <p:nvSpPr>
          <p:cNvPr name="Freeform 21" id="21"/>
          <p:cNvSpPr/>
          <p:nvPr/>
        </p:nvSpPr>
        <p:spPr>
          <a:xfrm flipH="false" flipV="false" rot="0">
            <a:off x="7216106" y="3475038"/>
            <a:ext cx="1654181" cy="2565720"/>
          </a:xfrm>
          <a:custGeom>
            <a:avLst/>
            <a:gdLst/>
            <a:ahLst/>
            <a:cxnLst/>
            <a:rect r="r" b="b" t="t" l="l"/>
            <a:pathLst>
              <a:path h="2565720" w="1654181">
                <a:moveTo>
                  <a:pt x="0" y="0"/>
                </a:moveTo>
                <a:lnTo>
                  <a:pt x="1654181" y="0"/>
                </a:lnTo>
                <a:lnTo>
                  <a:pt x="1654181" y="2565719"/>
                </a:lnTo>
                <a:lnTo>
                  <a:pt x="0" y="2565719"/>
                </a:lnTo>
                <a:lnTo>
                  <a:pt x="0" y="0"/>
                </a:lnTo>
                <a:close/>
              </a:path>
            </a:pathLst>
          </a:custGeom>
          <a:blipFill>
            <a:blip r:embed="rId5"/>
            <a:stretch>
              <a:fillRect l="-125752" t="0" r="-126257" b="-126949"/>
            </a:stretch>
          </a:blipFill>
        </p:spPr>
      </p:sp>
      <p:sp>
        <p:nvSpPr>
          <p:cNvPr name="Freeform 22" id="22"/>
          <p:cNvSpPr/>
          <p:nvPr/>
        </p:nvSpPr>
        <p:spPr>
          <a:xfrm flipH="false" flipV="false" rot="2418504">
            <a:off x="14576848" y="3646548"/>
            <a:ext cx="2045478" cy="2272443"/>
          </a:xfrm>
          <a:custGeom>
            <a:avLst/>
            <a:gdLst/>
            <a:ahLst/>
            <a:cxnLst/>
            <a:rect r="r" b="b" t="t" l="l"/>
            <a:pathLst>
              <a:path h="2272443" w="2045478">
                <a:moveTo>
                  <a:pt x="0" y="0"/>
                </a:moveTo>
                <a:lnTo>
                  <a:pt x="2045478" y="0"/>
                </a:lnTo>
                <a:lnTo>
                  <a:pt x="2045478" y="2272443"/>
                </a:lnTo>
                <a:lnTo>
                  <a:pt x="0" y="2272443"/>
                </a:lnTo>
                <a:lnTo>
                  <a:pt x="0" y="0"/>
                </a:lnTo>
                <a:close/>
              </a:path>
            </a:pathLst>
          </a:custGeom>
          <a:blipFill>
            <a:blip r:embed="rId6"/>
            <a:stretch>
              <a:fillRect l="-101449" t="-46186" r="0" b="-95585"/>
            </a:stretch>
          </a:blipFill>
        </p:spPr>
      </p:sp>
      <p:sp>
        <p:nvSpPr>
          <p:cNvPr name="TextBox 23" id="23"/>
          <p:cNvSpPr txBox="true"/>
          <p:nvPr/>
        </p:nvSpPr>
        <p:spPr>
          <a:xfrm rot="0">
            <a:off x="746296" y="4322399"/>
            <a:ext cx="5253046" cy="2384426"/>
          </a:xfrm>
          <a:prstGeom prst="rect">
            <a:avLst/>
          </a:prstGeom>
        </p:spPr>
        <p:txBody>
          <a:bodyPr anchor="t" rtlCol="false" tIns="0" lIns="0" bIns="0" rIns="0">
            <a:spAutoFit/>
          </a:bodyPr>
          <a:lstStyle/>
          <a:p>
            <a:pPr algn="l">
              <a:lnSpc>
                <a:spcPts val="9350"/>
              </a:lnSpc>
            </a:pPr>
            <a:r>
              <a:rPr lang="en-US" sz="8500" b="true">
                <a:solidFill>
                  <a:srgbClr val="001C84"/>
                </a:solidFill>
                <a:latin typeface="DM Sans Bold"/>
                <a:ea typeface="DM Sans Bold"/>
                <a:cs typeface="DM Sans Bold"/>
                <a:sym typeface="DM Sans Bold"/>
              </a:rPr>
              <a:t>Anggota</a:t>
            </a:r>
          </a:p>
          <a:p>
            <a:pPr algn="l">
              <a:lnSpc>
                <a:spcPts val="9350"/>
              </a:lnSpc>
            </a:pPr>
            <a:r>
              <a:rPr lang="en-US" sz="8500" b="true">
                <a:solidFill>
                  <a:srgbClr val="001C84"/>
                </a:solidFill>
                <a:latin typeface="DM Sans Bold"/>
                <a:ea typeface="DM Sans Bold"/>
                <a:cs typeface="DM Sans Bold"/>
                <a:sym typeface="DM Sans Bold"/>
              </a:rPr>
              <a:t>Kelompok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4976756" y="-1090020"/>
            <a:ext cx="8334487" cy="16090022"/>
            <a:chOff x="0" y="0"/>
            <a:chExt cx="22575050" cy="43581931"/>
          </a:xfrm>
        </p:grpSpPr>
        <p:sp>
          <p:nvSpPr>
            <p:cNvPr name="Freeform 6" id="6"/>
            <p:cNvSpPr/>
            <p:nvPr/>
          </p:nvSpPr>
          <p:spPr>
            <a:xfrm flipH="false" flipV="false" rot="0">
              <a:off x="0" y="0"/>
              <a:ext cx="22575050" cy="43581932"/>
            </a:xfrm>
            <a:custGeom>
              <a:avLst/>
              <a:gdLst/>
              <a:ahLst/>
              <a:cxnLst/>
              <a:rect r="r" b="b" t="t" l="l"/>
              <a:pathLst>
                <a:path h="43581932" w="22575050">
                  <a:moveTo>
                    <a:pt x="22270250" y="0"/>
                  </a:moveTo>
                  <a:lnTo>
                    <a:pt x="304800" y="0"/>
                  </a:lnTo>
                  <a:cubicBezTo>
                    <a:pt x="135890" y="0"/>
                    <a:pt x="0" y="135890"/>
                    <a:pt x="0" y="304800"/>
                  </a:cubicBezTo>
                  <a:lnTo>
                    <a:pt x="0" y="43277132"/>
                  </a:lnTo>
                  <a:cubicBezTo>
                    <a:pt x="0" y="43446040"/>
                    <a:pt x="135890" y="43581932"/>
                    <a:pt x="304800" y="43581932"/>
                  </a:cubicBezTo>
                  <a:lnTo>
                    <a:pt x="22270250" y="43581932"/>
                  </a:lnTo>
                  <a:cubicBezTo>
                    <a:pt x="22439159" y="43581932"/>
                    <a:pt x="22575050" y="43446040"/>
                    <a:pt x="22575050" y="43277132"/>
                  </a:cubicBezTo>
                  <a:lnTo>
                    <a:pt x="22575050" y="304800"/>
                  </a:lnTo>
                  <a:cubicBezTo>
                    <a:pt x="22575050" y="135890"/>
                    <a:pt x="22439159" y="0"/>
                    <a:pt x="22270250"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TextBox 28" id="28"/>
          <p:cNvSpPr txBox="true"/>
          <p:nvPr/>
        </p:nvSpPr>
        <p:spPr>
          <a:xfrm rot="0">
            <a:off x="1028700" y="906081"/>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Data Collection</a:t>
            </a:r>
          </a:p>
        </p:txBody>
      </p:sp>
      <p:sp>
        <p:nvSpPr>
          <p:cNvPr name="TextBox 29" id="29"/>
          <p:cNvSpPr txBox="true"/>
          <p:nvPr/>
        </p:nvSpPr>
        <p:spPr>
          <a:xfrm rot="0">
            <a:off x="3340867" y="2075277"/>
            <a:ext cx="11608577" cy="712470"/>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FAFAFA"/>
                </a:solidFill>
                <a:latin typeface="DM Sans Bold"/>
                <a:ea typeface="DM Sans Bold"/>
                <a:cs typeface="DM Sans Bold"/>
                <a:sym typeface="DM Sans Bold"/>
              </a:rPr>
              <a:t>Visualisasi Dataset</a:t>
            </a:r>
          </a:p>
        </p:txBody>
      </p:sp>
      <p:sp>
        <p:nvSpPr>
          <p:cNvPr name="TextBox 30" id="30"/>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grpSp>
        <p:nvGrpSpPr>
          <p:cNvPr name="Group 31" id="31"/>
          <p:cNvGrpSpPr/>
          <p:nvPr/>
        </p:nvGrpSpPr>
        <p:grpSpPr>
          <a:xfrm rot="0">
            <a:off x="3340867" y="2894013"/>
            <a:ext cx="11606265" cy="7190336"/>
            <a:chOff x="0" y="0"/>
            <a:chExt cx="15475020" cy="9587115"/>
          </a:xfrm>
        </p:grpSpPr>
        <p:sp>
          <p:nvSpPr>
            <p:cNvPr name="Freeform 32" id="32"/>
            <p:cNvSpPr/>
            <p:nvPr/>
          </p:nvSpPr>
          <p:spPr>
            <a:xfrm flipH="false" flipV="false" rot="0">
              <a:off x="11978165" y="575904"/>
              <a:ext cx="3459216" cy="2675386"/>
            </a:xfrm>
            <a:custGeom>
              <a:avLst/>
              <a:gdLst/>
              <a:ahLst/>
              <a:cxnLst/>
              <a:rect r="r" b="b" t="t" l="l"/>
              <a:pathLst>
                <a:path h="2675386" w="3459216">
                  <a:moveTo>
                    <a:pt x="0" y="0"/>
                  </a:moveTo>
                  <a:lnTo>
                    <a:pt x="3459216" y="0"/>
                  </a:lnTo>
                  <a:lnTo>
                    <a:pt x="3459216" y="2675386"/>
                  </a:lnTo>
                  <a:lnTo>
                    <a:pt x="0" y="2675386"/>
                  </a:lnTo>
                  <a:lnTo>
                    <a:pt x="0" y="0"/>
                  </a:lnTo>
                  <a:close/>
                </a:path>
              </a:pathLst>
            </a:custGeom>
            <a:blipFill>
              <a:blip r:embed="rId2"/>
              <a:stretch>
                <a:fillRect l="0" t="0" r="0" b="0"/>
              </a:stretch>
            </a:blipFill>
          </p:spPr>
        </p:sp>
        <p:sp>
          <p:nvSpPr>
            <p:cNvPr name="Freeform 33" id="33"/>
            <p:cNvSpPr/>
            <p:nvPr/>
          </p:nvSpPr>
          <p:spPr>
            <a:xfrm flipH="false" flipV="false" rot="0">
              <a:off x="0" y="575904"/>
              <a:ext cx="3589160" cy="2775886"/>
            </a:xfrm>
            <a:custGeom>
              <a:avLst/>
              <a:gdLst/>
              <a:ahLst/>
              <a:cxnLst/>
              <a:rect r="r" b="b" t="t" l="l"/>
              <a:pathLst>
                <a:path h="2775886" w="3589160">
                  <a:moveTo>
                    <a:pt x="0" y="0"/>
                  </a:moveTo>
                  <a:lnTo>
                    <a:pt x="3589160" y="0"/>
                  </a:lnTo>
                  <a:lnTo>
                    <a:pt x="3589160" y="2775886"/>
                  </a:lnTo>
                  <a:lnTo>
                    <a:pt x="0" y="2775886"/>
                  </a:lnTo>
                  <a:lnTo>
                    <a:pt x="0" y="0"/>
                  </a:lnTo>
                  <a:close/>
                </a:path>
              </a:pathLst>
            </a:custGeom>
            <a:blipFill>
              <a:blip r:embed="rId3"/>
              <a:stretch>
                <a:fillRect l="0" t="0" r="0" b="0"/>
              </a:stretch>
            </a:blipFill>
          </p:spPr>
        </p:sp>
        <p:sp>
          <p:nvSpPr>
            <p:cNvPr name="Freeform 34" id="34"/>
            <p:cNvSpPr/>
            <p:nvPr/>
          </p:nvSpPr>
          <p:spPr>
            <a:xfrm flipH="false" flipV="false" rot="0">
              <a:off x="0" y="3678376"/>
              <a:ext cx="3589160" cy="2775886"/>
            </a:xfrm>
            <a:custGeom>
              <a:avLst/>
              <a:gdLst/>
              <a:ahLst/>
              <a:cxnLst/>
              <a:rect r="r" b="b" t="t" l="l"/>
              <a:pathLst>
                <a:path h="2775886" w="3589160">
                  <a:moveTo>
                    <a:pt x="0" y="0"/>
                  </a:moveTo>
                  <a:lnTo>
                    <a:pt x="3589160" y="0"/>
                  </a:lnTo>
                  <a:lnTo>
                    <a:pt x="3589160" y="2775886"/>
                  </a:lnTo>
                  <a:lnTo>
                    <a:pt x="0" y="2775886"/>
                  </a:lnTo>
                  <a:lnTo>
                    <a:pt x="0" y="0"/>
                  </a:lnTo>
                  <a:close/>
                </a:path>
              </a:pathLst>
            </a:custGeom>
            <a:blipFill>
              <a:blip r:embed="rId3"/>
              <a:stretch>
                <a:fillRect l="0" t="0" r="0" b="0"/>
              </a:stretch>
            </a:blipFill>
          </p:spPr>
        </p:sp>
        <p:sp>
          <p:nvSpPr>
            <p:cNvPr name="Freeform 35" id="35"/>
            <p:cNvSpPr/>
            <p:nvPr/>
          </p:nvSpPr>
          <p:spPr>
            <a:xfrm flipH="false" flipV="false" rot="0">
              <a:off x="5956597" y="3642681"/>
              <a:ext cx="3589160" cy="2775886"/>
            </a:xfrm>
            <a:custGeom>
              <a:avLst/>
              <a:gdLst/>
              <a:ahLst/>
              <a:cxnLst/>
              <a:rect r="r" b="b" t="t" l="l"/>
              <a:pathLst>
                <a:path h="2775886" w="3589160">
                  <a:moveTo>
                    <a:pt x="0" y="0"/>
                  </a:moveTo>
                  <a:lnTo>
                    <a:pt x="3589160" y="0"/>
                  </a:lnTo>
                  <a:lnTo>
                    <a:pt x="3589160" y="2775886"/>
                  </a:lnTo>
                  <a:lnTo>
                    <a:pt x="0" y="2775886"/>
                  </a:lnTo>
                  <a:lnTo>
                    <a:pt x="0" y="0"/>
                  </a:lnTo>
                  <a:close/>
                </a:path>
              </a:pathLst>
            </a:custGeom>
            <a:blipFill>
              <a:blip r:embed="rId4"/>
              <a:stretch>
                <a:fillRect l="0" t="0" r="0" b="0"/>
              </a:stretch>
            </a:blipFill>
          </p:spPr>
        </p:sp>
        <p:sp>
          <p:nvSpPr>
            <p:cNvPr name="Freeform 36" id="36"/>
            <p:cNvSpPr/>
            <p:nvPr/>
          </p:nvSpPr>
          <p:spPr>
            <a:xfrm flipH="false" flipV="false" rot="0">
              <a:off x="11978165" y="3714070"/>
              <a:ext cx="3496855" cy="2704497"/>
            </a:xfrm>
            <a:custGeom>
              <a:avLst/>
              <a:gdLst/>
              <a:ahLst/>
              <a:cxnLst/>
              <a:rect r="r" b="b" t="t" l="l"/>
              <a:pathLst>
                <a:path h="2704497" w="3496855">
                  <a:moveTo>
                    <a:pt x="0" y="0"/>
                  </a:moveTo>
                  <a:lnTo>
                    <a:pt x="3496855" y="0"/>
                  </a:lnTo>
                  <a:lnTo>
                    <a:pt x="3496855" y="2704497"/>
                  </a:lnTo>
                  <a:lnTo>
                    <a:pt x="0" y="2704497"/>
                  </a:lnTo>
                  <a:lnTo>
                    <a:pt x="0" y="0"/>
                  </a:lnTo>
                  <a:close/>
                </a:path>
              </a:pathLst>
            </a:custGeom>
            <a:blipFill>
              <a:blip r:embed="rId5"/>
              <a:stretch>
                <a:fillRect l="0" t="0" r="0" b="0"/>
              </a:stretch>
            </a:blipFill>
          </p:spPr>
        </p:sp>
        <p:sp>
          <p:nvSpPr>
            <p:cNvPr name="Freeform 37" id="37"/>
            <p:cNvSpPr/>
            <p:nvPr/>
          </p:nvSpPr>
          <p:spPr>
            <a:xfrm flipH="false" flipV="false" rot="0">
              <a:off x="0" y="6811229"/>
              <a:ext cx="3589160" cy="2775886"/>
            </a:xfrm>
            <a:custGeom>
              <a:avLst/>
              <a:gdLst/>
              <a:ahLst/>
              <a:cxnLst/>
              <a:rect r="r" b="b" t="t" l="l"/>
              <a:pathLst>
                <a:path h="2775886" w="3589160">
                  <a:moveTo>
                    <a:pt x="0" y="0"/>
                  </a:moveTo>
                  <a:lnTo>
                    <a:pt x="3589160" y="0"/>
                  </a:lnTo>
                  <a:lnTo>
                    <a:pt x="3589160" y="2775886"/>
                  </a:lnTo>
                  <a:lnTo>
                    <a:pt x="0" y="2775886"/>
                  </a:lnTo>
                  <a:lnTo>
                    <a:pt x="0" y="0"/>
                  </a:lnTo>
                  <a:close/>
                </a:path>
              </a:pathLst>
            </a:custGeom>
            <a:blipFill>
              <a:blip r:embed="rId6"/>
              <a:stretch>
                <a:fillRect l="0" t="0" r="0" b="0"/>
              </a:stretch>
            </a:blipFill>
          </p:spPr>
        </p:sp>
        <p:sp>
          <p:nvSpPr>
            <p:cNvPr name="Freeform 38" id="38"/>
            <p:cNvSpPr/>
            <p:nvPr/>
          </p:nvSpPr>
          <p:spPr>
            <a:xfrm flipH="false" flipV="false" rot="0">
              <a:off x="5894841" y="6811229"/>
              <a:ext cx="3589160" cy="2775886"/>
            </a:xfrm>
            <a:custGeom>
              <a:avLst/>
              <a:gdLst/>
              <a:ahLst/>
              <a:cxnLst/>
              <a:rect r="r" b="b" t="t" l="l"/>
              <a:pathLst>
                <a:path h="2775886" w="3589160">
                  <a:moveTo>
                    <a:pt x="0" y="0"/>
                  </a:moveTo>
                  <a:lnTo>
                    <a:pt x="3589160" y="0"/>
                  </a:lnTo>
                  <a:lnTo>
                    <a:pt x="3589160" y="2775886"/>
                  </a:lnTo>
                  <a:lnTo>
                    <a:pt x="0" y="2775886"/>
                  </a:lnTo>
                  <a:lnTo>
                    <a:pt x="0" y="0"/>
                  </a:lnTo>
                  <a:close/>
                </a:path>
              </a:pathLst>
            </a:custGeom>
            <a:blipFill>
              <a:blip r:embed="rId7"/>
              <a:stretch>
                <a:fillRect l="0" t="0" r="0" b="0"/>
              </a:stretch>
            </a:blipFill>
          </p:spPr>
        </p:sp>
        <p:sp>
          <p:nvSpPr>
            <p:cNvPr name="Freeform 39" id="39"/>
            <p:cNvSpPr/>
            <p:nvPr/>
          </p:nvSpPr>
          <p:spPr>
            <a:xfrm flipH="false" flipV="false" rot="0">
              <a:off x="11996984" y="6881347"/>
              <a:ext cx="3459216" cy="2675386"/>
            </a:xfrm>
            <a:custGeom>
              <a:avLst/>
              <a:gdLst/>
              <a:ahLst/>
              <a:cxnLst/>
              <a:rect r="r" b="b" t="t" l="l"/>
              <a:pathLst>
                <a:path h="2675386" w="3459216">
                  <a:moveTo>
                    <a:pt x="0" y="0"/>
                  </a:moveTo>
                  <a:lnTo>
                    <a:pt x="3459217" y="0"/>
                  </a:lnTo>
                  <a:lnTo>
                    <a:pt x="3459217" y="2675386"/>
                  </a:lnTo>
                  <a:lnTo>
                    <a:pt x="0" y="2675386"/>
                  </a:lnTo>
                  <a:lnTo>
                    <a:pt x="0" y="0"/>
                  </a:lnTo>
                  <a:close/>
                </a:path>
              </a:pathLst>
            </a:custGeom>
            <a:blipFill>
              <a:blip r:embed="rId8"/>
              <a:stretch>
                <a:fillRect l="0" t="0" r="0" b="0"/>
              </a:stretch>
            </a:blipFill>
          </p:spPr>
        </p:sp>
        <p:sp>
          <p:nvSpPr>
            <p:cNvPr name="Freeform 40" id="40"/>
            <p:cNvSpPr/>
            <p:nvPr/>
          </p:nvSpPr>
          <p:spPr>
            <a:xfrm flipH="false" flipV="false" rot="0">
              <a:off x="5983065" y="575904"/>
              <a:ext cx="3459216" cy="2675386"/>
            </a:xfrm>
            <a:custGeom>
              <a:avLst/>
              <a:gdLst/>
              <a:ahLst/>
              <a:cxnLst/>
              <a:rect r="r" b="b" t="t" l="l"/>
              <a:pathLst>
                <a:path h="2675386" w="3459216">
                  <a:moveTo>
                    <a:pt x="0" y="0"/>
                  </a:moveTo>
                  <a:lnTo>
                    <a:pt x="3459217" y="0"/>
                  </a:lnTo>
                  <a:lnTo>
                    <a:pt x="3459217" y="2675386"/>
                  </a:lnTo>
                  <a:lnTo>
                    <a:pt x="0" y="2675386"/>
                  </a:lnTo>
                  <a:lnTo>
                    <a:pt x="0" y="0"/>
                  </a:lnTo>
                  <a:close/>
                </a:path>
              </a:pathLst>
            </a:custGeom>
            <a:blipFill>
              <a:blip r:embed="rId9"/>
              <a:stretch>
                <a:fillRect l="0" t="0" r="0" b="0"/>
              </a:stretch>
            </a:blipFill>
          </p:spPr>
        </p:sp>
        <p:sp>
          <p:nvSpPr>
            <p:cNvPr name="TextBox 41" id="41"/>
            <p:cNvSpPr txBox="true"/>
            <p:nvPr/>
          </p:nvSpPr>
          <p:spPr>
            <a:xfrm rot="0">
              <a:off x="1594697" y="86710"/>
              <a:ext cx="761278"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Ph</a:t>
              </a:r>
            </a:p>
          </p:txBody>
        </p:sp>
        <p:sp>
          <p:nvSpPr>
            <p:cNvPr name="TextBox 42" id="42"/>
            <p:cNvSpPr txBox="true"/>
            <p:nvPr/>
          </p:nvSpPr>
          <p:spPr>
            <a:xfrm rot="0">
              <a:off x="6461643" y="-57150"/>
              <a:ext cx="2502062"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Kesadahan</a:t>
              </a:r>
            </a:p>
          </p:txBody>
        </p:sp>
        <p:sp>
          <p:nvSpPr>
            <p:cNvPr name="TextBox 43" id="43"/>
            <p:cNvSpPr txBox="true"/>
            <p:nvPr/>
          </p:nvSpPr>
          <p:spPr>
            <a:xfrm rot="0">
              <a:off x="12765692" y="-57150"/>
              <a:ext cx="1921800"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Padatan</a:t>
              </a:r>
            </a:p>
          </p:txBody>
        </p:sp>
        <p:sp>
          <p:nvSpPr>
            <p:cNvPr name="TextBox 44" id="44"/>
            <p:cNvSpPr txBox="true"/>
            <p:nvPr/>
          </p:nvSpPr>
          <p:spPr>
            <a:xfrm rot="0">
              <a:off x="543549" y="3333274"/>
              <a:ext cx="2502062"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Kloramina</a:t>
              </a:r>
            </a:p>
          </p:txBody>
        </p:sp>
        <p:sp>
          <p:nvSpPr>
            <p:cNvPr name="TextBox 45" id="45"/>
            <p:cNvSpPr txBox="true"/>
            <p:nvPr/>
          </p:nvSpPr>
          <p:spPr>
            <a:xfrm rot="0">
              <a:off x="7078077" y="3194140"/>
              <a:ext cx="1411171"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Sulfat</a:t>
              </a:r>
            </a:p>
          </p:txBody>
        </p:sp>
        <p:sp>
          <p:nvSpPr>
            <p:cNvPr name="TextBox 46" id="46"/>
            <p:cNvSpPr txBox="true"/>
            <p:nvPr/>
          </p:nvSpPr>
          <p:spPr>
            <a:xfrm rot="0">
              <a:off x="12131796" y="3194140"/>
              <a:ext cx="3151954"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Konduktivitas</a:t>
              </a:r>
            </a:p>
          </p:txBody>
        </p:sp>
        <p:sp>
          <p:nvSpPr>
            <p:cNvPr name="TextBox 47" id="47"/>
            <p:cNvSpPr txBox="true"/>
            <p:nvPr/>
          </p:nvSpPr>
          <p:spPr>
            <a:xfrm rot="0">
              <a:off x="248491" y="6238567"/>
              <a:ext cx="3453690"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Karbon Organik</a:t>
              </a:r>
            </a:p>
          </p:txBody>
        </p:sp>
        <p:sp>
          <p:nvSpPr>
            <p:cNvPr name="TextBox 48" id="48"/>
            <p:cNvSpPr txBox="true"/>
            <p:nvPr/>
          </p:nvSpPr>
          <p:spPr>
            <a:xfrm rot="0">
              <a:off x="6138463" y="6248293"/>
              <a:ext cx="3639373"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Trihalomethane</a:t>
              </a:r>
            </a:p>
          </p:txBody>
        </p:sp>
        <p:sp>
          <p:nvSpPr>
            <p:cNvPr name="TextBox 49" id="49"/>
            <p:cNvSpPr txBox="true"/>
            <p:nvPr/>
          </p:nvSpPr>
          <p:spPr>
            <a:xfrm rot="0">
              <a:off x="12426161" y="6248293"/>
              <a:ext cx="2600863" cy="633054"/>
            </a:xfrm>
            <a:prstGeom prst="rect">
              <a:avLst/>
            </a:prstGeom>
          </p:spPr>
          <p:txBody>
            <a:bodyPr anchor="t" rtlCol="false" tIns="0" lIns="0" bIns="0" rIns="0">
              <a:spAutoFit/>
            </a:bodyPr>
            <a:lstStyle/>
            <a:p>
              <a:pPr algn="just" marL="0" indent="0" lvl="0">
                <a:lnSpc>
                  <a:spcPts val="4019"/>
                </a:lnSpc>
              </a:pPr>
              <a:r>
                <a:rPr lang="en-US" sz="2870">
                  <a:solidFill>
                    <a:srgbClr val="000000"/>
                  </a:solidFill>
                  <a:latin typeface="DM Sans"/>
                  <a:ea typeface="DM Sans"/>
                  <a:cs typeface="DM Sans"/>
                  <a:sym typeface="DM Sans"/>
                </a:rPr>
                <a:t>Kekeruhan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4" id="4"/>
          <p:cNvGrpSpPr/>
          <p:nvPr/>
        </p:nvGrpSpPr>
        <p:grpSpPr>
          <a:xfrm rot="-5400000">
            <a:off x="5516487" y="-2032600"/>
            <a:ext cx="7247572" cy="16782371"/>
            <a:chOff x="0" y="0"/>
            <a:chExt cx="11184054" cy="25897631"/>
          </a:xfrm>
        </p:grpSpPr>
        <p:sp>
          <p:nvSpPr>
            <p:cNvPr name="Freeform 5" id="5"/>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grpSp>
        <p:nvGrpSpPr>
          <p:cNvPr name="Group 6" id="6"/>
          <p:cNvGrpSpPr/>
          <p:nvPr/>
        </p:nvGrpSpPr>
        <p:grpSpPr>
          <a:xfrm rot="0">
            <a:off x="749087" y="1776495"/>
            <a:ext cx="7793778" cy="1664823"/>
            <a:chOff x="0" y="0"/>
            <a:chExt cx="7620000" cy="1627702"/>
          </a:xfrm>
        </p:grpSpPr>
        <p:sp>
          <p:nvSpPr>
            <p:cNvPr name="Freeform 7" id="7"/>
            <p:cNvSpPr/>
            <p:nvPr/>
          </p:nvSpPr>
          <p:spPr>
            <a:xfrm flipH="false" flipV="false" rot="0">
              <a:off x="0" y="0"/>
              <a:ext cx="7620000" cy="1625163"/>
            </a:xfrm>
            <a:custGeom>
              <a:avLst/>
              <a:gdLst/>
              <a:ahLst/>
              <a:cxnLst/>
              <a:rect r="r" b="b" t="t" l="l"/>
              <a:pathLst>
                <a:path h="1625163" w="7620000">
                  <a:moveTo>
                    <a:pt x="7620000" y="766642"/>
                  </a:moveTo>
                  <a:lnTo>
                    <a:pt x="7620000" y="222250"/>
                  </a:lnTo>
                  <a:cubicBezTo>
                    <a:pt x="7620000" y="100330"/>
                    <a:pt x="7519670" y="0"/>
                    <a:pt x="7397750" y="0"/>
                  </a:cubicBezTo>
                  <a:lnTo>
                    <a:pt x="222250" y="0"/>
                  </a:lnTo>
                  <a:cubicBezTo>
                    <a:pt x="100330" y="0"/>
                    <a:pt x="0" y="100330"/>
                    <a:pt x="0" y="222250"/>
                  </a:cubicBezTo>
                  <a:lnTo>
                    <a:pt x="0" y="765372"/>
                  </a:lnTo>
                  <a:cubicBezTo>
                    <a:pt x="0" y="888563"/>
                    <a:pt x="100330" y="987622"/>
                    <a:pt x="222250" y="987622"/>
                  </a:cubicBezTo>
                  <a:lnTo>
                    <a:pt x="3547110" y="987622"/>
                  </a:lnTo>
                  <a:lnTo>
                    <a:pt x="3808730" y="1625163"/>
                  </a:lnTo>
                  <a:lnTo>
                    <a:pt x="4070350" y="987622"/>
                  </a:lnTo>
                  <a:lnTo>
                    <a:pt x="7395210" y="987622"/>
                  </a:lnTo>
                  <a:cubicBezTo>
                    <a:pt x="7519670" y="988892"/>
                    <a:pt x="7620000" y="889832"/>
                    <a:pt x="7620000" y="766642"/>
                  </a:cubicBezTo>
                  <a:close/>
                </a:path>
              </a:pathLst>
            </a:custGeom>
            <a:solidFill>
              <a:srgbClr val="001C84"/>
            </a:solidFill>
          </p:spPr>
        </p:sp>
      </p:grpSp>
      <p:sp>
        <p:nvSpPr>
          <p:cNvPr name="Freeform 8" id="8"/>
          <p:cNvSpPr/>
          <p:nvPr/>
        </p:nvSpPr>
        <p:spPr>
          <a:xfrm flipH="true" flipV="false" rot="0">
            <a:off x="13663819" y="218215"/>
            <a:ext cx="3867639" cy="3799252"/>
          </a:xfrm>
          <a:custGeom>
            <a:avLst/>
            <a:gdLst/>
            <a:ahLst/>
            <a:cxnLst/>
            <a:rect r="r" b="b" t="t" l="l"/>
            <a:pathLst>
              <a:path h="3799252" w="3867639">
                <a:moveTo>
                  <a:pt x="3867639" y="0"/>
                </a:moveTo>
                <a:lnTo>
                  <a:pt x="0" y="0"/>
                </a:lnTo>
                <a:lnTo>
                  <a:pt x="0" y="3799252"/>
                </a:lnTo>
                <a:lnTo>
                  <a:pt x="3867639" y="3799252"/>
                </a:lnTo>
                <a:lnTo>
                  <a:pt x="38676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4694447"/>
            <a:ext cx="9032845" cy="4807986"/>
          </a:xfrm>
          <a:custGeom>
            <a:avLst/>
            <a:gdLst/>
            <a:ahLst/>
            <a:cxnLst/>
            <a:rect r="r" b="b" t="t" l="l"/>
            <a:pathLst>
              <a:path h="4807986" w="9032845">
                <a:moveTo>
                  <a:pt x="0" y="0"/>
                </a:moveTo>
                <a:lnTo>
                  <a:pt x="9032845" y="0"/>
                </a:lnTo>
                <a:lnTo>
                  <a:pt x="9032845" y="4807986"/>
                </a:lnTo>
                <a:lnTo>
                  <a:pt x="0" y="4807986"/>
                </a:lnTo>
                <a:lnTo>
                  <a:pt x="0" y="0"/>
                </a:lnTo>
                <a:close/>
              </a:path>
            </a:pathLst>
          </a:custGeom>
          <a:blipFill>
            <a:blip r:embed="rId4"/>
            <a:stretch>
              <a:fillRect l="-23380" t="-41201" r="-25740" b="-16309"/>
            </a:stretch>
          </a:blipFill>
        </p:spPr>
      </p:sp>
      <p:sp>
        <p:nvSpPr>
          <p:cNvPr name="Freeform 10" id="10"/>
          <p:cNvSpPr/>
          <p:nvPr/>
        </p:nvSpPr>
        <p:spPr>
          <a:xfrm flipH="false" flipV="false" rot="0">
            <a:off x="1028700" y="3498468"/>
            <a:ext cx="9032845" cy="976904"/>
          </a:xfrm>
          <a:custGeom>
            <a:avLst/>
            <a:gdLst/>
            <a:ahLst/>
            <a:cxnLst/>
            <a:rect r="r" b="b" t="t" l="l"/>
            <a:pathLst>
              <a:path h="976904" w="9032845">
                <a:moveTo>
                  <a:pt x="0" y="0"/>
                </a:moveTo>
                <a:lnTo>
                  <a:pt x="9032845" y="0"/>
                </a:lnTo>
                <a:lnTo>
                  <a:pt x="9032845" y="976904"/>
                </a:lnTo>
                <a:lnTo>
                  <a:pt x="0" y="976904"/>
                </a:lnTo>
                <a:lnTo>
                  <a:pt x="0" y="0"/>
                </a:lnTo>
                <a:close/>
              </a:path>
            </a:pathLst>
          </a:custGeom>
          <a:blipFill>
            <a:blip r:embed="rId5"/>
            <a:stretch>
              <a:fillRect l="-20493" t="-191163" r="-20086" b="-439648"/>
            </a:stretch>
          </a:blipFill>
        </p:spPr>
      </p:sp>
      <p:sp>
        <p:nvSpPr>
          <p:cNvPr name="TextBox 11" id="11"/>
          <p:cNvSpPr txBox="true"/>
          <p:nvPr/>
        </p:nvSpPr>
        <p:spPr>
          <a:xfrm rot="0">
            <a:off x="1028700" y="467772"/>
            <a:ext cx="7514165"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Normalisasi Data</a:t>
            </a:r>
          </a:p>
        </p:txBody>
      </p:sp>
      <p:sp>
        <p:nvSpPr>
          <p:cNvPr name="TextBox 12" id="12"/>
          <p:cNvSpPr txBox="true"/>
          <p:nvPr/>
        </p:nvSpPr>
        <p:spPr>
          <a:xfrm rot="0">
            <a:off x="749087" y="1923848"/>
            <a:ext cx="7723830" cy="645161"/>
          </a:xfrm>
          <a:prstGeom prst="rect">
            <a:avLst/>
          </a:prstGeom>
        </p:spPr>
        <p:txBody>
          <a:bodyPr anchor="t" rtlCol="false" tIns="0" lIns="0" bIns="0" rIns="0">
            <a:spAutoFit/>
          </a:bodyPr>
          <a:lstStyle/>
          <a:p>
            <a:pPr algn="ctr" marL="0" indent="0" lvl="0">
              <a:lnSpc>
                <a:spcPts val="5389"/>
              </a:lnSpc>
            </a:pPr>
            <a:r>
              <a:rPr lang="en-US" b="true" sz="3849">
                <a:solidFill>
                  <a:srgbClr val="FFFFFF"/>
                </a:solidFill>
                <a:latin typeface="DM Sans Bold"/>
                <a:ea typeface="DM Sans Bold"/>
                <a:cs typeface="DM Sans Bold"/>
                <a:sym typeface="DM Sans Bold"/>
              </a:rPr>
              <a:t>Menggunakan Standard Scaler</a:t>
            </a:r>
          </a:p>
        </p:txBody>
      </p:sp>
      <p:sp>
        <p:nvSpPr>
          <p:cNvPr name="TextBox 13" id="13"/>
          <p:cNvSpPr txBox="true"/>
          <p:nvPr/>
        </p:nvSpPr>
        <p:spPr>
          <a:xfrm rot="0">
            <a:off x="10494332" y="4603445"/>
            <a:ext cx="6338974" cy="3453130"/>
          </a:xfrm>
          <a:prstGeom prst="rect">
            <a:avLst/>
          </a:prstGeom>
        </p:spPr>
        <p:txBody>
          <a:bodyPr anchor="t" rtlCol="false" tIns="0" lIns="0" bIns="0" rIns="0">
            <a:spAutoFit/>
          </a:bodyPr>
          <a:lstStyle/>
          <a:p>
            <a:pPr algn="just" marL="0" indent="0" lvl="0">
              <a:lnSpc>
                <a:spcPts val="3919"/>
              </a:lnSpc>
            </a:pPr>
            <a:r>
              <a:rPr lang="en-US" sz="2799">
                <a:solidFill>
                  <a:srgbClr val="000000"/>
                </a:solidFill>
                <a:latin typeface="DM Sans"/>
                <a:ea typeface="DM Sans"/>
                <a:cs typeface="DM Sans"/>
                <a:sym typeface="DM Sans"/>
              </a:rPr>
              <a:t>Melakukan normalisasi data pada dataset yang telah di preprocessing untuk memastikan bahwa semua fitur atau variabel memiliki skala yang seragam sehingga dataset dapat digunakan untuk pemodelan lebih lanjut.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4" id="4"/>
          <p:cNvGrpSpPr/>
          <p:nvPr/>
        </p:nvGrpSpPr>
        <p:grpSpPr>
          <a:xfrm rot="-5400000">
            <a:off x="5516487" y="-2032600"/>
            <a:ext cx="7247572" cy="16782371"/>
            <a:chOff x="0" y="0"/>
            <a:chExt cx="11184054" cy="25897631"/>
          </a:xfrm>
        </p:grpSpPr>
        <p:sp>
          <p:nvSpPr>
            <p:cNvPr name="Freeform 5" id="5"/>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grpSp>
        <p:nvGrpSpPr>
          <p:cNvPr name="Group 6" id="6"/>
          <p:cNvGrpSpPr/>
          <p:nvPr/>
        </p:nvGrpSpPr>
        <p:grpSpPr>
          <a:xfrm rot="0">
            <a:off x="749087" y="1776495"/>
            <a:ext cx="7793778" cy="1664823"/>
            <a:chOff x="0" y="0"/>
            <a:chExt cx="7620000" cy="1627702"/>
          </a:xfrm>
        </p:grpSpPr>
        <p:sp>
          <p:nvSpPr>
            <p:cNvPr name="Freeform 7" id="7"/>
            <p:cNvSpPr/>
            <p:nvPr/>
          </p:nvSpPr>
          <p:spPr>
            <a:xfrm flipH="false" flipV="false" rot="0">
              <a:off x="0" y="0"/>
              <a:ext cx="7620000" cy="1625163"/>
            </a:xfrm>
            <a:custGeom>
              <a:avLst/>
              <a:gdLst/>
              <a:ahLst/>
              <a:cxnLst/>
              <a:rect r="r" b="b" t="t" l="l"/>
              <a:pathLst>
                <a:path h="1625163" w="7620000">
                  <a:moveTo>
                    <a:pt x="7620000" y="766642"/>
                  </a:moveTo>
                  <a:lnTo>
                    <a:pt x="7620000" y="222250"/>
                  </a:lnTo>
                  <a:cubicBezTo>
                    <a:pt x="7620000" y="100330"/>
                    <a:pt x="7519670" y="0"/>
                    <a:pt x="7397750" y="0"/>
                  </a:cubicBezTo>
                  <a:lnTo>
                    <a:pt x="222250" y="0"/>
                  </a:lnTo>
                  <a:cubicBezTo>
                    <a:pt x="100330" y="0"/>
                    <a:pt x="0" y="100330"/>
                    <a:pt x="0" y="222250"/>
                  </a:cubicBezTo>
                  <a:lnTo>
                    <a:pt x="0" y="765372"/>
                  </a:lnTo>
                  <a:cubicBezTo>
                    <a:pt x="0" y="888563"/>
                    <a:pt x="100330" y="987622"/>
                    <a:pt x="222250" y="987622"/>
                  </a:cubicBezTo>
                  <a:lnTo>
                    <a:pt x="3547110" y="987622"/>
                  </a:lnTo>
                  <a:lnTo>
                    <a:pt x="3808730" y="1625163"/>
                  </a:lnTo>
                  <a:lnTo>
                    <a:pt x="4070350" y="987622"/>
                  </a:lnTo>
                  <a:lnTo>
                    <a:pt x="7395210" y="987622"/>
                  </a:lnTo>
                  <a:cubicBezTo>
                    <a:pt x="7519670" y="988892"/>
                    <a:pt x="7620000" y="889832"/>
                    <a:pt x="7620000" y="766642"/>
                  </a:cubicBezTo>
                  <a:close/>
                </a:path>
              </a:pathLst>
            </a:custGeom>
            <a:solidFill>
              <a:srgbClr val="001C84"/>
            </a:solidFill>
          </p:spPr>
        </p:sp>
      </p:grpSp>
      <p:sp>
        <p:nvSpPr>
          <p:cNvPr name="Freeform 8" id="8"/>
          <p:cNvSpPr/>
          <p:nvPr/>
        </p:nvSpPr>
        <p:spPr>
          <a:xfrm flipH="true" flipV="false" rot="0">
            <a:off x="13663819" y="218215"/>
            <a:ext cx="3867639" cy="3799252"/>
          </a:xfrm>
          <a:custGeom>
            <a:avLst/>
            <a:gdLst/>
            <a:ahLst/>
            <a:cxnLst/>
            <a:rect r="r" b="b" t="t" l="l"/>
            <a:pathLst>
              <a:path h="3799252" w="3867639">
                <a:moveTo>
                  <a:pt x="3867639" y="0"/>
                </a:moveTo>
                <a:lnTo>
                  <a:pt x="0" y="0"/>
                </a:lnTo>
                <a:lnTo>
                  <a:pt x="0" y="3799252"/>
                </a:lnTo>
                <a:lnTo>
                  <a:pt x="3867639" y="3799252"/>
                </a:lnTo>
                <a:lnTo>
                  <a:pt x="38676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467772"/>
            <a:ext cx="7774140"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Resampling</a:t>
            </a:r>
          </a:p>
        </p:txBody>
      </p:sp>
      <p:sp>
        <p:nvSpPr>
          <p:cNvPr name="TextBox 10" id="10"/>
          <p:cNvSpPr txBox="true"/>
          <p:nvPr/>
        </p:nvSpPr>
        <p:spPr>
          <a:xfrm rot="0">
            <a:off x="1420170" y="1902573"/>
            <a:ext cx="6451612"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Menggunakan SMOTE</a:t>
            </a:r>
          </a:p>
        </p:txBody>
      </p:sp>
      <p:sp>
        <p:nvSpPr>
          <p:cNvPr name="TextBox 11" id="11"/>
          <p:cNvSpPr txBox="true"/>
          <p:nvPr/>
        </p:nvSpPr>
        <p:spPr>
          <a:xfrm rot="0">
            <a:off x="3894667" y="9210675"/>
            <a:ext cx="11404584" cy="438785"/>
          </a:xfrm>
          <a:prstGeom prst="rect">
            <a:avLst/>
          </a:prstGeom>
        </p:spPr>
        <p:txBody>
          <a:bodyPr anchor="t" rtlCol="false" tIns="0" lIns="0" bIns="0" rIns="0">
            <a:spAutoFit/>
          </a:bodyPr>
          <a:lstStyle/>
          <a:p>
            <a:pPr algn="just" marL="0" indent="0" lvl="0">
              <a:lnSpc>
                <a:spcPts val="3640"/>
              </a:lnSpc>
            </a:pPr>
            <a:r>
              <a:rPr lang="en-US" sz="2600">
                <a:solidFill>
                  <a:srgbClr val="000000"/>
                </a:solidFill>
                <a:latin typeface="DM Sans"/>
                <a:ea typeface="DM Sans"/>
                <a:cs typeface="DM Sans"/>
                <a:sym typeface="DM Sans"/>
              </a:rPr>
              <a:t>Membandingkan jumlah data sebelum dan sesudah Up Sampling </a:t>
            </a:r>
          </a:p>
        </p:txBody>
      </p:sp>
      <p:sp>
        <p:nvSpPr>
          <p:cNvPr name="Freeform 12" id="12"/>
          <p:cNvSpPr/>
          <p:nvPr/>
        </p:nvSpPr>
        <p:spPr>
          <a:xfrm flipH="false" flipV="false" rot="0">
            <a:off x="3402945" y="2881111"/>
            <a:ext cx="11482111" cy="6282412"/>
          </a:xfrm>
          <a:custGeom>
            <a:avLst/>
            <a:gdLst/>
            <a:ahLst/>
            <a:cxnLst/>
            <a:rect r="r" b="b" t="t" l="l"/>
            <a:pathLst>
              <a:path h="6282412" w="11482111">
                <a:moveTo>
                  <a:pt x="0" y="0"/>
                </a:moveTo>
                <a:lnTo>
                  <a:pt x="11482110" y="0"/>
                </a:lnTo>
                <a:lnTo>
                  <a:pt x="11482110" y="6282412"/>
                </a:lnTo>
                <a:lnTo>
                  <a:pt x="0" y="6282412"/>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879830" y="-2806400"/>
            <a:ext cx="8528340" cy="16782371"/>
            <a:chOff x="0" y="0"/>
            <a:chExt cx="13160466" cy="25897631"/>
          </a:xfrm>
        </p:grpSpPr>
        <p:sp>
          <p:nvSpPr>
            <p:cNvPr name="Freeform 3" id="3"/>
            <p:cNvSpPr/>
            <p:nvPr/>
          </p:nvSpPr>
          <p:spPr>
            <a:xfrm flipH="false" flipV="false" rot="0">
              <a:off x="0" y="0"/>
              <a:ext cx="13160465" cy="25897632"/>
            </a:xfrm>
            <a:custGeom>
              <a:avLst/>
              <a:gdLst/>
              <a:ahLst/>
              <a:cxnLst/>
              <a:rect r="r" b="b" t="t" l="l"/>
              <a:pathLst>
                <a:path h="25897632" w="13160465">
                  <a:moveTo>
                    <a:pt x="12855666" y="0"/>
                  </a:moveTo>
                  <a:lnTo>
                    <a:pt x="304800" y="0"/>
                  </a:lnTo>
                  <a:cubicBezTo>
                    <a:pt x="135890" y="0"/>
                    <a:pt x="0" y="135890"/>
                    <a:pt x="0" y="304800"/>
                  </a:cubicBezTo>
                  <a:lnTo>
                    <a:pt x="0" y="25592832"/>
                  </a:lnTo>
                  <a:cubicBezTo>
                    <a:pt x="0" y="25761741"/>
                    <a:pt x="135890" y="25897632"/>
                    <a:pt x="304800" y="25897632"/>
                  </a:cubicBezTo>
                  <a:lnTo>
                    <a:pt x="12855666" y="25897632"/>
                  </a:lnTo>
                  <a:cubicBezTo>
                    <a:pt x="13024576" y="25897632"/>
                    <a:pt x="13160465" y="25761741"/>
                    <a:pt x="13160465" y="25592832"/>
                  </a:cubicBezTo>
                  <a:lnTo>
                    <a:pt x="13160465" y="304800"/>
                  </a:lnTo>
                  <a:cubicBezTo>
                    <a:pt x="13160465" y="135890"/>
                    <a:pt x="13024576" y="0"/>
                    <a:pt x="12855666" y="0"/>
                  </a:cubicBezTo>
                  <a:close/>
                </a:path>
              </a:pathLst>
            </a:custGeom>
            <a:solidFill>
              <a:srgbClr val="D2F0FF"/>
            </a:solidFill>
          </p:spPr>
        </p:sp>
      </p:grpSp>
      <p:grpSp>
        <p:nvGrpSpPr>
          <p:cNvPr name="Group 4" id="4"/>
          <p:cNvGrpSpPr/>
          <p:nvPr/>
        </p:nvGrpSpPr>
        <p:grpSpPr>
          <a:xfrm rot="0">
            <a:off x="2786490" y="3233075"/>
            <a:ext cx="4533812" cy="929678"/>
            <a:chOff x="0" y="0"/>
            <a:chExt cx="7620000" cy="1562514"/>
          </a:xfrm>
        </p:grpSpPr>
        <p:sp>
          <p:nvSpPr>
            <p:cNvPr name="Freeform 5" id="5"/>
            <p:cNvSpPr/>
            <p:nvPr/>
          </p:nvSpPr>
          <p:spPr>
            <a:xfrm flipH="false" flipV="false" rot="0">
              <a:off x="0" y="0"/>
              <a:ext cx="7620000" cy="1559974"/>
            </a:xfrm>
            <a:custGeom>
              <a:avLst/>
              <a:gdLst/>
              <a:ahLst/>
              <a:cxnLst/>
              <a:rect r="r" b="b" t="t" l="l"/>
              <a:pathLst>
                <a:path h="1559974" w="7620000">
                  <a:moveTo>
                    <a:pt x="7620000" y="701454"/>
                  </a:moveTo>
                  <a:lnTo>
                    <a:pt x="7620000" y="222250"/>
                  </a:lnTo>
                  <a:cubicBezTo>
                    <a:pt x="7620000" y="100330"/>
                    <a:pt x="7519670" y="0"/>
                    <a:pt x="7397750" y="0"/>
                  </a:cubicBezTo>
                  <a:lnTo>
                    <a:pt x="222250" y="0"/>
                  </a:lnTo>
                  <a:cubicBezTo>
                    <a:pt x="100330" y="0"/>
                    <a:pt x="0" y="100330"/>
                    <a:pt x="0" y="222250"/>
                  </a:cubicBezTo>
                  <a:lnTo>
                    <a:pt x="0" y="700184"/>
                  </a:lnTo>
                  <a:cubicBezTo>
                    <a:pt x="0" y="823374"/>
                    <a:pt x="100330" y="922434"/>
                    <a:pt x="222250" y="922434"/>
                  </a:cubicBezTo>
                  <a:lnTo>
                    <a:pt x="3547110" y="922434"/>
                  </a:lnTo>
                  <a:lnTo>
                    <a:pt x="3808730" y="1559974"/>
                  </a:lnTo>
                  <a:lnTo>
                    <a:pt x="4070350" y="922434"/>
                  </a:lnTo>
                  <a:lnTo>
                    <a:pt x="7395210" y="922434"/>
                  </a:lnTo>
                  <a:cubicBezTo>
                    <a:pt x="7519670" y="923704"/>
                    <a:pt x="7620000" y="824644"/>
                    <a:pt x="7620000" y="701454"/>
                  </a:cubicBezTo>
                  <a:close/>
                </a:path>
              </a:pathLst>
            </a:custGeom>
            <a:solidFill>
              <a:srgbClr val="001C84"/>
            </a:solidFill>
          </p:spPr>
        </p:sp>
      </p:grpSp>
      <p:sp>
        <p:nvSpPr>
          <p:cNvPr name="Freeform 6" id="6"/>
          <p:cNvSpPr/>
          <p:nvPr/>
        </p:nvSpPr>
        <p:spPr>
          <a:xfrm flipH="false" flipV="false" rot="0">
            <a:off x="1138975" y="4621900"/>
            <a:ext cx="3727323" cy="1264973"/>
          </a:xfrm>
          <a:custGeom>
            <a:avLst/>
            <a:gdLst/>
            <a:ahLst/>
            <a:cxnLst/>
            <a:rect r="r" b="b" t="t" l="l"/>
            <a:pathLst>
              <a:path h="1264973" w="3727323">
                <a:moveTo>
                  <a:pt x="0" y="0"/>
                </a:moveTo>
                <a:lnTo>
                  <a:pt x="3727323" y="0"/>
                </a:lnTo>
                <a:lnTo>
                  <a:pt x="3727323" y="1264973"/>
                </a:lnTo>
                <a:lnTo>
                  <a:pt x="0" y="1264973"/>
                </a:lnTo>
                <a:lnTo>
                  <a:pt x="0" y="0"/>
                </a:lnTo>
                <a:close/>
              </a:path>
            </a:pathLst>
          </a:custGeom>
          <a:blipFill>
            <a:blip r:embed="rId2"/>
            <a:stretch>
              <a:fillRect l="-67564" t="-233257" r="-173118" b="-231129"/>
            </a:stretch>
          </a:blipFill>
        </p:spPr>
      </p:sp>
      <p:sp>
        <p:nvSpPr>
          <p:cNvPr name="Freeform 7" id="7"/>
          <p:cNvSpPr/>
          <p:nvPr/>
        </p:nvSpPr>
        <p:spPr>
          <a:xfrm flipH="false" flipV="false" rot="0">
            <a:off x="1115935" y="6075637"/>
            <a:ext cx="3727323" cy="1636023"/>
          </a:xfrm>
          <a:custGeom>
            <a:avLst/>
            <a:gdLst/>
            <a:ahLst/>
            <a:cxnLst/>
            <a:rect r="r" b="b" t="t" l="l"/>
            <a:pathLst>
              <a:path h="1636023" w="3727323">
                <a:moveTo>
                  <a:pt x="0" y="0"/>
                </a:moveTo>
                <a:lnTo>
                  <a:pt x="3727323" y="0"/>
                </a:lnTo>
                <a:lnTo>
                  <a:pt x="3727323" y="1636023"/>
                </a:lnTo>
                <a:lnTo>
                  <a:pt x="0" y="1636023"/>
                </a:lnTo>
                <a:lnTo>
                  <a:pt x="0" y="0"/>
                </a:lnTo>
                <a:close/>
              </a:path>
            </a:pathLst>
          </a:custGeom>
          <a:blipFill>
            <a:blip r:embed="rId3"/>
            <a:stretch>
              <a:fillRect l="-70472" t="-197072" r="-170210" b="-139311"/>
            </a:stretch>
          </a:blipFill>
        </p:spPr>
      </p:sp>
      <p:sp>
        <p:nvSpPr>
          <p:cNvPr name="Freeform 8" id="8"/>
          <p:cNvSpPr/>
          <p:nvPr/>
        </p:nvSpPr>
        <p:spPr>
          <a:xfrm flipH="false" flipV="false" rot="0">
            <a:off x="5233783" y="4636637"/>
            <a:ext cx="3731703" cy="1264973"/>
          </a:xfrm>
          <a:custGeom>
            <a:avLst/>
            <a:gdLst/>
            <a:ahLst/>
            <a:cxnLst/>
            <a:rect r="r" b="b" t="t" l="l"/>
            <a:pathLst>
              <a:path h="1264973" w="3731703">
                <a:moveTo>
                  <a:pt x="0" y="0"/>
                </a:moveTo>
                <a:lnTo>
                  <a:pt x="3731703" y="0"/>
                </a:lnTo>
                <a:lnTo>
                  <a:pt x="3731703" y="1264973"/>
                </a:lnTo>
                <a:lnTo>
                  <a:pt x="0" y="1264973"/>
                </a:lnTo>
                <a:lnTo>
                  <a:pt x="0" y="0"/>
                </a:lnTo>
                <a:close/>
              </a:path>
            </a:pathLst>
          </a:custGeom>
          <a:blipFill>
            <a:blip r:embed="rId4"/>
            <a:stretch>
              <a:fillRect l="-67485" t="-151458" r="-172797" b="-312927"/>
            </a:stretch>
          </a:blipFill>
        </p:spPr>
      </p:sp>
      <p:sp>
        <p:nvSpPr>
          <p:cNvPr name="Freeform 9" id="9"/>
          <p:cNvSpPr/>
          <p:nvPr/>
        </p:nvSpPr>
        <p:spPr>
          <a:xfrm flipH="false" flipV="false" rot="0">
            <a:off x="5213649" y="6159350"/>
            <a:ext cx="3731703" cy="1468597"/>
          </a:xfrm>
          <a:custGeom>
            <a:avLst/>
            <a:gdLst/>
            <a:ahLst/>
            <a:cxnLst/>
            <a:rect r="r" b="b" t="t" l="l"/>
            <a:pathLst>
              <a:path h="1468597" w="3731703">
                <a:moveTo>
                  <a:pt x="0" y="0"/>
                </a:moveTo>
                <a:lnTo>
                  <a:pt x="3731703" y="0"/>
                </a:lnTo>
                <a:lnTo>
                  <a:pt x="3731703" y="1468597"/>
                </a:lnTo>
                <a:lnTo>
                  <a:pt x="0" y="1468597"/>
                </a:lnTo>
                <a:lnTo>
                  <a:pt x="0" y="0"/>
                </a:lnTo>
                <a:close/>
              </a:path>
            </a:pathLst>
          </a:custGeom>
          <a:blipFill>
            <a:blip r:embed="rId5"/>
            <a:stretch>
              <a:fillRect l="-70141" t="-118355" r="-170141" b="-267778"/>
            </a:stretch>
          </a:blipFill>
        </p:spPr>
      </p:sp>
      <p:sp>
        <p:nvSpPr>
          <p:cNvPr name="Freeform 10" id="10"/>
          <p:cNvSpPr/>
          <p:nvPr/>
        </p:nvSpPr>
        <p:spPr>
          <a:xfrm flipH="false" flipV="false" rot="0">
            <a:off x="9468543" y="6159350"/>
            <a:ext cx="3611579" cy="1552310"/>
          </a:xfrm>
          <a:custGeom>
            <a:avLst/>
            <a:gdLst/>
            <a:ahLst/>
            <a:cxnLst/>
            <a:rect r="r" b="b" t="t" l="l"/>
            <a:pathLst>
              <a:path h="1552310" w="3611579">
                <a:moveTo>
                  <a:pt x="0" y="0"/>
                </a:moveTo>
                <a:lnTo>
                  <a:pt x="3611579" y="0"/>
                </a:lnTo>
                <a:lnTo>
                  <a:pt x="3611579" y="1552310"/>
                </a:lnTo>
                <a:lnTo>
                  <a:pt x="0" y="1552310"/>
                </a:lnTo>
                <a:lnTo>
                  <a:pt x="0" y="0"/>
                </a:lnTo>
                <a:close/>
              </a:path>
            </a:pathLst>
          </a:custGeom>
          <a:blipFill>
            <a:blip r:embed="rId6"/>
            <a:stretch>
              <a:fillRect l="-72474" t="-273927" r="-179126" b="-85989"/>
            </a:stretch>
          </a:blipFill>
        </p:spPr>
      </p:sp>
      <p:grpSp>
        <p:nvGrpSpPr>
          <p:cNvPr name="Group 11" id="11"/>
          <p:cNvGrpSpPr/>
          <p:nvPr/>
        </p:nvGrpSpPr>
        <p:grpSpPr>
          <a:xfrm rot="0">
            <a:off x="10813216" y="3233075"/>
            <a:ext cx="4533812" cy="929678"/>
            <a:chOff x="0" y="0"/>
            <a:chExt cx="7620000" cy="1562514"/>
          </a:xfrm>
        </p:grpSpPr>
        <p:sp>
          <p:nvSpPr>
            <p:cNvPr name="Freeform 12" id="12"/>
            <p:cNvSpPr/>
            <p:nvPr/>
          </p:nvSpPr>
          <p:spPr>
            <a:xfrm flipH="false" flipV="false" rot="0">
              <a:off x="0" y="0"/>
              <a:ext cx="7620000" cy="1559974"/>
            </a:xfrm>
            <a:custGeom>
              <a:avLst/>
              <a:gdLst/>
              <a:ahLst/>
              <a:cxnLst/>
              <a:rect r="r" b="b" t="t" l="l"/>
              <a:pathLst>
                <a:path h="1559974" w="7620000">
                  <a:moveTo>
                    <a:pt x="7620000" y="701454"/>
                  </a:moveTo>
                  <a:lnTo>
                    <a:pt x="7620000" y="222250"/>
                  </a:lnTo>
                  <a:cubicBezTo>
                    <a:pt x="7620000" y="100330"/>
                    <a:pt x="7519670" y="0"/>
                    <a:pt x="7397750" y="0"/>
                  </a:cubicBezTo>
                  <a:lnTo>
                    <a:pt x="222250" y="0"/>
                  </a:lnTo>
                  <a:cubicBezTo>
                    <a:pt x="100330" y="0"/>
                    <a:pt x="0" y="100330"/>
                    <a:pt x="0" y="222250"/>
                  </a:cubicBezTo>
                  <a:lnTo>
                    <a:pt x="0" y="700184"/>
                  </a:lnTo>
                  <a:cubicBezTo>
                    <a:pt x="0" y="823374"/>
                    <a:pt x="100330" y="922434"/>
                    <a:pt x="222250" y="922434"/>
                  </a:cubicBezTo>
                  <a:lnTo>
                    <a:pt x="3547110" y="922434"/>
                  </a:lnTo>
                  <a:lnTo>
                    <a:pt x="3808730" y="1559974"/>
                  </a:lnTo>
                  <a:lnTo>
                    <a:pt x="4070350" y="922434"/>
                  </a:lnTo>
                  <a:lnTo>
                    <a:pt x="7395210" y="922434"/>
                  </a:lnTo>
                  <a:cubicBezTo>
                    <a:pt x="7519670" y="923704"/>
                    <a:pt x="7620000" y="824644"/>
                    <a:pt x="7620000" y="701454"/>
                  </a:cubicBezTo>
                  <a:close/>
                </a:path>
              </a:pathLst>
            </a:custGeom>
            <a:solidFill>
              <a:srgbClr val="001C84"/>
            </a:solidFill>
          </p:spPr>
        </p:sp>
      </p:grpSp>
      <p:sp>
        <p:nvSpPr>
          <p:cNvPr name="Freeform 13" id="13"/>
          <p:cNvSpPr/>
          <p:nvPr/>
        </p:nvSpPr>
        <p:spPr>
          <a:xfrm flipH="false" flipV="false" rot="0">
            <a:off x="13451597" y="6178400"/>
            <a:ext cx="3830830" cy="1475577"/>
          </a:xfrm>
          <a:custGeom>
            <a:avLst/>
            <a:gdLst/>
            <a:ahLst/>
            <a:cxnLst/>
            <a:rect r="r" b="b" t="t" l="l"/>
            <a:pathLst>
              <a:path h="1475577" w="3830830">
                <a:moveTo>
                  <a:pt x="0" y="0"/>
                </a:moveTo>
                <a:lnTo>
                  <a:pt x="3830830" y="0"/>
                </a:lnTo>
                <a:lnTo>
                  <a:pt x="3830830" y="1475577"/>
                </a:lnTo>
                <a:lnTo>
                  <a:pt x="0" y="1475577"/>
                </a:lnTo>
                <a:lnTo>
                  <a:pt x="0" y="0"/>
                </a:lnTo>
                <a:close/>
              </a:path>
            </a:pathLst>
          </a:custGeom>
          <a:blipFill>
            <a:blip r:embed="rId7"/>
            <a:stretch>
              <a:fillRect l="-65738" t="-116066" r="-165738" b="-267767"/>
            </a:stretch>
          </a:blipFill>
        </p:spPr>
      </p:sp>
      <p:sp>
        <p:nvSpPr>
          <p:cNvPr name="Freeform 14" id="14"/>
          <p:cNvSpPr/>
          <p:nvPr/>
        </p:nvSpPr>
        <p:spPr>
          <a:xfrm flipH="false" flipV="false" rot="0">
            <a:off x="9448174" y="4636637"/>
            <a:ext cx="3652316" cy="1323027"/>
          </a:xfrm>
          <a:custGeom>
            <a:avLst/>
            <a:gdLst/>
            <a:ahLst/>
            <a:cxnLst/>
            <a:rect r="r" b="b" t="t" l="l"/>
            <a:pathLst>
              <a:path h="1323027" w="3652316">
                <a:moveTo>
                  <a:pt x="0" y="0"/>
                </a:moveTo>
                <a:lnTo>
                  <a:pt x="3652317" y="0"/>
                </a:lnTo>
                <a:lnTo>
                  <a:pt x="3652317" y="1323026"/>
                </a:lnTo>
                <a:lnTo>
                  <a:pt x="0" y="1323026"/>
                </a:lnTo>
                <a:lnTo>
                  <a:pt x="0" y="0"/>
                </a:lnTo>
                <a:close/>
              </a:path>
            </a:pathLst>
          </a:custGeom>
          <a:blipFill>
            <a:blip r:embed="rId3"/>
            <a:stretch>
              <a:fillRect l="-68951" t="-143522" r="-178727" b="-296098"/>
            </a:stretch>
          </a:blipFill>
        </p:spPr>
      </p:sp>
      <p:sp>
        <p:nvSpPr>
          <p:cNvPr name="Freeform 15" id="15"/>
          <p:cNvSpPr/>
          <p:nvPr/>
        </p:nvSpPr>
        <p:spPr>
          <a:xfrm flipH="false" flipV="false" rot="0">
            <a:off x="13451597" y="4636637"/>
            <a:ext cx="3830830" cy="1323027"/>
          </a:xfrm>
          <a:custGeom>
            <a:avLst/>
            <a:gdLst/>
            <a:ahLst/>
            <a:cxnLst/>
            <a:rect r="r" b="b" t="t" l="l"/>
            <a:pathLst>
              <a:path h="1323027" w="3830830">
                <a:moveTo>
                  <a:pt x="0" y="0"/>
                </a:moveTo>
                <a:lnTo>
                  <a:pt x="3830830" y="0"/>
                </a:lnTo>
                <a:lnTo>
                  <a:pt x="3830830" y="1323026"/>
                </a:lnTo>
                <a:lnTo>
                  <a:pt x="0" y="1323026"/>
                </a:lnTo>
                <a:lnTo>
                  <a:pt x="0" y="0"/>
                </a:lnTo>
                <a:close/>
              </a:path>
            </a:pathLst>
          </a:custGeom>
          <a:blipFill>
            <a:blip r:embed="rId8"/>
            <a:stretch>
              <a:fillRect l="-65738" t="-125412" r="-165738" b="-314208"/>
            </a:stretch>
          </a:blipFill>
        </p:spPr>
      </p:sp>
      <p:sp>
        <p:nvSpPr>
          <p:cNvPr name="TextBox 16" id="16"/>
          <p:cNvSpPr txBox="true"/>
          <p:nvPr/>
        </p:nvSpPr>
        <p:spPr>
          <a:xfrm rot="0">
            <a:off x="1018169" y="233364"/>
            <a:ext cx="8590002"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Membangun Model</a:t>
            </a:r>
          </a:p>
        </p:txBody>
      </p:sp>
      <p:sp>
        <p:nvSpPr>
          <p:cNvPr name="TextBox 17" id="17"/>
          <p:cNvSpPr txBox="true"/>
          <p:nvPr/>
        </p:nvSpPr>
        <p:spPr>
          <a:xfrm rot="0">
            <a:off x="3873384" y="3229330"/>
            <a:ext cx="2360023" cy="513243"/>
          </a:xfrm>
          <a:prstGeom prst="rect">
            <a:avLst/>
          </a:prstGeom>
        </p:spPr>
        <p:txBody>
          <a:bodyPr anchor="t" rtlCol="false" tIns="0" lIns="0" bIns="0" rIns="0">
            <a:spAutoFit/>
          </a:bodyPr>
          <a:lstStyle/>
          <a:p>
            <a:pPr algn="ctr" marL="0" indent="0" lvl="0">
              <a:lnSpc>
                <a:spcPts val="4298"/>
              </a:lnSpc>
            </a:pPr>
            <a:r>
              <a:rPr lang="en-US" b="true" sz="3070">
                <a:solidFill>
                  <a:srgbClr val="FFFFFF"/>
                </a:solidFill>
                <a:latin typeface="DM Sans Bold"/>
                <a:ea typeface="DM Sans Bold"/>
                <a:cs typeface="DM Sans Bold"/>
                <a:sym typeface="DM Sans Bold"/>
              </a:rPr>
              <a:t>KNN</a:t>
            </a:r>
          </a:p>
        </p:txBody>
      </p:sp>
      <p:sp>
        <p:nvSpPr>
          <p:cNvPr name="TextBox 18" id="18"/>
          <p:cNvSpPr txBox="true"/>
          <p:nvPr/>
        </p:nvSpPr>
        <p:spPr>
          <a:xfrm rot="0">
            <a:off x="1385351" y="4054210"/>
            <a:ext cx="3234572"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Sebelum Up Sampling</a:t>
            </a:r>
          </a:p>
        </p:txBody>
      </p:sp>
      <p:sp>
        <p:nvSpPr>
          <p:cNvPr name="TextBox 19" id="19"/>
          <p:cNvSpPr txBox="true"/>
          <p:nvPr/>
        </p:nvSpPr>
        <p:spPr>
          <a:xfrm rot="0">
            <a:off x="5233783" y="4054210"/>
            <a:ext cx="3731703"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Setelah Up Sampling</a:t>
            </a:r>
          </a:p>
        </p:txBody>
      </p:sp>
      <p:sp>
        <p:nvSpPr>
          <p:cNvPr name="TextBox 20" id="20"/>
          <p:cNvSpPr txBox="true"/>
          <p:nvPr/>
        </p:nvSpPr>
        <p:spPr>
          <a:xfrm rot="0">
            <a:off x="11495572" y="3224969"/>
            <a:ext cx="3169100" cy="513243"/>
          </a:xfrm>
          <a:prstGeom prst="rect">
            <a:avLst/>
          </a:prstGeom>
        </p:spPr>
        <p:txBody>
          <a:bodyPr anchor="t" rtlCol="false" tIns="0" lIns="0" bIns="0" rIns="0">
            <a:spAutoFit/>
          </a:bodyPr>
          <a:lstStyle/>
          <a:p>
            <a:pPr algn="ctr" marL="0" indent="0" lvl="0">
              <a:lnSpc>
                <a:spcPts val="4298"/>
              </a:lnSpc>
            </a:pPr>
            <a:r>
              <a:rPr lang="en-US" b="true" sz="3070">
                <a:solidFill>
                  <a:srgbClr val="FFFFFF"/>
                </a:solidFill>
                <a:latin typeface="DM Sans Bold"/>
                <a:ea typeface="DM Sans Bold"/>
                <a:cs typeface="DM Sans Bold"/>
                <a:sym typeface="DM Sans Bold"/>
              </a:rPr>
              <a:t>Decision Tree</a:t>
            </a:r>
          </a:p>
        </p:txBody>
      </p:sp>
      <p:sp>
        <p:nvSpPr>
          <p:cNvPr name="TextBox 21" id="21"/>
          <p:cNvSpPr txBox="true"/>
          <p:nvPr/>
        </p:nvSpPr>
        <p:spPr>
          <a:xfrm rot="0">
            <a:off x="9431127" y="4054210"/>
            <a:ext cx="3234572"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Sebelum Up Sampling</a:t>
            </a:r>
          </a:p>
        </p:txBody>
      </p:sp>
      <p:sp>
        <p:nvSpPr>
          <p:cNvPr name="TextBox 22" id="22"/>
          <p:cNvSpPr txBox="true"/>
          <p:nvPr/>
        </p:nvSpPr>
        <p:spPr>
          <a:xfrm rot="0">
            <a:off x="13203359" y="4054210"/>
            <a:ext cx="3731703"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Setelah Up Sampling</a:t>
            </a:r>
          </a:p>
        </p:txBody>
      </p:sp>
      <p:sp>
        <p:nvSpPr>
          <p:cNvPr name="Freeform 23" id="23"/>
          <p:cNvSpPr/>
          <p:nvPr/>
        </p:nvSpPr>
        <p:spPr>
          <a:xfrm flipH="false" flipV="false" rot="0">
            <a:off x="15200652" y="414235"/>
            <a:ext cx="2058648" cy="2440208"/>
          </a:xfrm>
          <a:custGeom>
            <a:avLst/>
            <a:gdLst/>
            <a:ahLst/>
            <a:cxnLst/>
            <a:rect r="r" b="b" t="t" l="l"/>
            <a:pathLst>
              <a:path h="2440208" w="2058648">
                <a:moveTo>
                  <a:pt x="0" y="0"/>
                </a:moveTo>
                <a:lnTo>
                  <a:pt x="2058648" y="0"/>
                </a:lnTo>
                <a:lnTo>
                  <a:pt x="2058648" y="2440208"/>
                </a:lnTo>
                <a:lnTo>
                  <a:pt x="0" y="2440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3636654" y="1224534"/>
            <a:ext cx="1365596" cy="1618702"/>
          </a:xfrm>
          <a:custGeom>
            <a:avLst/>
            <a:gdLst/>
            <a:ahLst/>
            <a:cxnLst/>
            <a:rect r="r" b="b" t="t" l="l"/>
            <a:pathLst>
              <a:path h="1618702" w="1365596">
                <a:moveTo>
                  <a:pt x="0" y="0"/>
                </a:moveTo>
                <a:lnTo>
                  <a:pt x="1365596" y="0"/>
                </a:lnTo>
                <a:lnTo>
                  <a:pt x="1365596" y="1618702"/>
                </a:lnTo>
                <a:lnTo>
                  <a:pt x="0" y="1618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2305269" y="1623132"/>
            <a:ext cx="1029324" cy="1220104"/>
          </a:xfrm>
          <a:custGeom>
            <a:avLst/>
            <a:gdLst/>
            <a:ahLst/>
            <a:cxnLst/>
            <a:rect r="r" b="b" t="t" l="l"/>
            <a:pathLst>
              <a:path h="1220104" w="1029324">
                <a:moveTo>
                  <a:pt x="0" y="0"/>
                </a:moveTo>
                <a:lnTo>
                  <a:pt x="1029324" y="0"/>
                </a:lnTo>
                <a:lnTo>
                  <a:pt x="1029324" y="1220104"/>
                </a:lnTo>
                <a:lnTo>
                  <a:pt x="0" y="12201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879830" y="-2806400"/>
            <a:ext cx="8528340" cy="16782371"/>
            <a:chOff x="0" y="0"/>
            <a:chExt cx="13160466" cy="25897631"/>
          </a:xfrm>
        </p:grpSpPr>
        <p:sp>
          <p:nvSpPr>
            <p:cNvPr name="Freeform 3" id="3"/>
            <p:cNvSpPr/>
            <p:nvPr/>
          </p:nvSpPr>
          <p:spPr>
            <a:xfrm flipH="false" flipV="false" rot="0">
              <a:off x="0" y="0"/>
              <a:ext cx="13160465" cy="25897632"/>
            </a:xfrm>
            <a:custGeom>
              <a:avLst/>
              <a:gdLst/>
              <a:ahLst/>
              <a:cxnLst/>
              <a:rect r="r" b="b" t="t" l="l"/>
              <a:pathLst>
                <a:path h="25897632" w="13160465">
                  <a:moveTo>
                    <a:pt x="12855666" y="0"/>
                  </a:moveTo>
                  <a:lnTo>
                    <a:pt x="304800" y="0"/>
                  </a:lnTo>
                  <a:cubicBezTo>
                    <a:pt x="135890" y="0"/>
                    <a:pt x="0" y="135890"/>
                    <a:pt x="0" y="304800"/>
                  </a:cubicBezTo>
                  <a:lnTo>
                    <a:pt x="0" y="25592832"/>
                  </a:lnTo>
                  <a:cubicBezTo>
                    <a:pt x="0" y="25761741"/>
                    <a:pt x="135890" y="25897632"/>
                    <a:pt x="304800" y="25897632"/>
                  </a:cubicBezTo>
                  <a:lnTo>
                    <a:pt x="12855666" y="25897632"/>
                  </a:lnTo>
                  <a:cubicBezTo>
                    <a:pt x="13024576" y="25897632"/>
                    <a:pt x="13160465" y="25761741"/>
                    <a:pt x="13160465" y="25592832"/>
                  </a:cubicBezTo>
                  <a:lnTo>
                    <a:pt x="13160465" y="304800"/>
                  </a:lnTo>
                  <a:cubicBezTo>
                    <a:pt x="13160465" y="135890"/>
                    <a:pt x="13024576" y="0"/>
                    <a:pt x="12855666" y="0"/>
                  </a:cubicBezTo>
                  <a:close/>
                </a:path>
              </a:pathLst>
            </a:custGeom>
            <a:solidFill>
              <a:srgbClr val="D2F0FF"/>
            </a:solidFill>
          </p:spPr>
        </p:sp>
      </p:grpSp>
      <p:grpSp>
        <p:nvGrpSpPr>
          <p:cNvPr name="Group 4" id="4"/>
          <p:cNvGrpSpPr/>
          <p:nvPr/>
        </p:nvGrpSpPr>
        <p:grpSpPr>
          <a:xfrm rot="0">
            <a:off x="1869084" y="1513236"/>
            <a:ext cx="5984083" cy="1227062"/>
            <a:chOff x="0" y="0"/>
            <a:chExt cx="7620000" cy="1562514"/>
          </a:xfrm>
        </p:grpSpPr>
        <p:sp>
          <p:nvSpPr>
            <p:cNvPr name="Freeform 5" id="5"/>
            <p:cNvSpPr/>
            <p:nvPr/>
          </p:nvSpPr>
          <p:spPr>
            <a:xfrm flipH="false" flipV="false" rot="0">
              <a:off x="0" y="0"/>
              <a:ext cx="7620000" cy="1559974"/>
            </a:xfrm>
            <a:custGeom>
              <a:avLst/>
              <a:gdLst/>
              <a:ahLst/>
              <a:cxnLst/>
              <a:rect r="r" b="b" t="t" l="l"/>
              <a:pathLst>
                <a:path h="1559974" w="7620000">
                  <a:moveTo>
                    <a:pt x="7620000" y="701454"/>
                  </a:moveTo>
                  <a:lnTo>
                    <a:pt x="7620000" y="222250"/>
                  </a:lnTo>
                  <a:cubicBezTo>
                    <a:pt x="7620000" y="100330"/>
                    <a:pt x="7519670" y="0"/>
                    <a:pt x="7397750" y="0"/>
                  </a:cubicBezTo>
                  <a:lnTo>
                    <a:pt x="222250" y="0"/>
                  </a:lnTo>
                  <a:cubicBezTo>
                    <a:pt x="100330" y="0"/>
                    <a:pt x="0" y="100330"/>
                    <a:pt x="0" y="222250"/>
                  </a:cubicBezTo>
                  <a:lnTo>
                    <a:pt x="0" y="700184"/>
                  </a:lnTo>
                  <a:cubicBezTo>
                    <a:pt x="0" y="823374"/>
                    <a:pt x="100330" y="922434"/>
                    <a:pt x="222250" y="922434"/>
                  </a:cubicBezTo>
                  <a:lnTo>
                    <a:pt x="3547110" y="922434"/>
                  </a:lnTo>
                  <a:lnTo>
                    <a:pt x="3808730" y="1559974"/>
                  </a:lnTo>
                  <a:lnTo>
                    <a:pt x="4070350" y="922434"/>
                  </a:lnTo>
                  <a:lnTo>
                    <a:pt x="7395210" y="922434"/>
                  </a:lnTo>
                  <a:cubicBezTo>
                    <a:pt x="7519670" y="923704"/>
                    <a:pt x="7620000" y="824644"/>
                    <a:pt x="7620000" y="701454"/>
                  </a:cubicBezTo>
                  <a:close/>
                </a:path>
              </a:pathLst>
            </a:custGeom>
            <a:solidFill>
              <a:srgbClr val="001C84"/>
            </a:solidFill>
          </p:spPr>
        </p:sp>
      </p:grpSp>
      <p:sp>
        <p:nvSpPr>
          <p:cNvPr name="Freeform 6" id="6"/>
          <p:cNvSpPr/>
          <p:nvPr/>
        </p:nvSpPr>
        <p:spPr>
          <a:xfrm flipH="false" flipV="false" rot="0">
            <a:off x="1028700" y="2326066"/>
            <a:ext cx="7291254" cy="4372103"/>
          </a:xfrm>
          <a:custGeom>
            <a:avLst/>
            <a:gdLst/>
            <a:ahLst/>
            <a:cxnLst/>
            <a:rect r="r" b="b" t="t" l="l"/>
            <a:pathLst>
              <a:path h="4372103" w="7291254">
                <a:moveTo>
                  <a:pt x="0" y="0"/>
                </a:moveTo>
                <a:lnTo>
                  <a:pt x="7291254" y="0"/>
                </a:lnTo>
                <a:lnTo>
                  <a:pt x="7291254" y="4372103"/>
                </a:lnTo>
                <a:lnTo>
                  <a:pt x="0" y="4372103"/>
                </a:lnTo>
                <a:lnTo>
                  <a:pt x="0" y="0"/>
                </a:lnTo>
                <a:close/>
              </a:path>
            </a:pathLst>
          </a:custGeom>
          <a:blipFill>
            <a:blip r:embed="rId2"/>
            <a:stretch>
              <a:fillRect l="-25456" t="-39072" r="-48701" b="-24220"/>
            </a:stretch>
          </a:blipFill>
        </p:spPr>
      </p:sp>
      <p:sp>
        <p:nvSpPr>
          <p:cNvPr name="Freeform 7" id="7"/>
          <p:cNvSpPr/>
          <p:nvPr/>
        </p:nvSpPr>
        <p:spPr>
          <a:xfrm flipH="false" flipV="false" rot="0">
            <a:off x="1018169" y="7112340"/>
            <a:ext cx="8462565" cy="2238698"/>
          </a:xfrm>
          <a:custGeom>
            <a:avLst/>
            <a:gdLst/>
            <a:ahLst/>
            <a:cxnLst/>
            <a:rect r="r" b="b" t="t" l="l"/>
            <a:pathLst>
              <a:path h="2238698" w="8462565">
                <a:moveTo>
                  <a:pt x="0" y="0"/>
                </a:moveTo>
                <a:lnTo>
                  <a:pt x="8462565" y="0"/>
                </a:lnTo>
                <a:lnTo>
                  <a:pt x="8462565" y="2238698"/>
                </a:lnTo>
                <a:lnTo>
                  <a:pt x="0" y="2238698"/>
                </a:lnTo>
                <a:lnTo>
                  <a:pt x="0" y="0"/>
                </a:lnTo>
                <a:close/>
              </a:path>
            </a:pathLst>
          </a:custGeom>
          <a:blipFill>
            <a:blip r:embed="rId3"/>
            <a:stretch>
              <a:fillRect l="-30746" t="-79164" r="-19306" b="-139741"/>
            </a:stretch>
          </a:blipFill>
        </p:spPr>
      </p:sp>
      <p:sp>
        <p:nvSpPr>
          <p:cNvPr name="Freeform 8" id="8"/>
          <p:cNvSpPr/>
          <p:nvPr/>
        </p:nvSpPr>
        <p:spPr>
          <a:xfrm flipH="false" flipV="false" rot="0">
            <a:off x="8557218" y="3117488"/>
            <a:ext cx="8636969" cy="4557334"/>
          </a:xfrm>
          <a:custGeom>
            <a:avLst/>
            <a:gdLst/>
            <a:ahLst/>
            <a:cxnLst/>
            <a:rect r="r" b="b" t="t" l="l"/>
            <a:pathLst>
              <a:path h="4557334" w="8636969">
                <a:moveTo>
                  <a:pt x="0" y="0"/>
                </a:moveTo>
                <a:lnTo>
                  <a:pt x="8636970" y="0"/>
                </a:lnTo>
                <a:lnTo>
                  <a:pt x="8636970" y="4557334"/>
                </a:lnTo>
                <a:lnTo>
                  <a:pt x="0" y="4557334"/>
                </a:lnTo>
                <a:lnTo>
                  <a:pt x="0" y="0"/>
                </a:lnTo>
                <a:close/>
              </a:path>
            </a:pathLst>
          </a:custGeom>
          <a:blipFill>
            <a:blip r:embed="rId4"/>
            <a:stretch>
              <a:fillRect l="-29157" t="-36513" r="-17865" b="-20142"/>
            </a:stretch>
          </a:blipFill>
        </p:spPr>
      </p:sp>
      <p:sp>
        <p:nvSpPr>
          <p:cNvPr name="TextBox 9" id="9"/>
          <p:cNvSpPr txBox="true"/>
          <p:nvPr/>
        </p:nvSpPr>
        <p:spPr>
          <a:xfrm rot="0">
            <a:off x="1018169" y="262771"/>
            <a:ext cx="8590002"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Seleksi Fitur</a:t>
            </a:r>
          </a:p>
        </p:txBody>
      </p:sp>
      <p:sp>
        <p:nvSpPr>
          <p:cNvPr name="TextBox 10" id="10"/>
          <p:cNvSpPr txBox="true"/>
          <p:nvPr/>
        </p:nvSpPr>
        <p:spPr>
          <a:xfrm rot="0">
            <a:off x="2028450" y="1448580"/>
            <a:ext cx="5665353" cy="678187"/>
          </a:xfrm>
          <a:prstGeom prst="rect">
            <a:avLst/>
          </a:prstGeom>
        </p:spPr>
        <p:txBody>
          <a:bodyPr anchor="t" rtlCol="false" tIns="0" lIns="0" bIns="0" rIns="0">
            <a:spAutoFit/>
          </a:bodyPr>
          <a:lstStyle/>
          <a:p>
            <a:pPr algn="ctr" marL="0" indent="0" lvl="0">
              <a:lnSpc>
                <a:spcPts val="5673"/>
              </a:lnSpc>
            </a:pPr>
            <a:r>
              <a:rPr lang="en-US" b="true" sz="4052">
                <a:solidFill>
                  <a:srgbClr val="FFFFFF"/>
                </a:solidFill>
                <a:latin typeface="DM Sans Bold"/>
                <a:ea typeface="DM Sans Bold"/>
                <a:cs typeface="DM Sans Bold"/>
                <a:sym typeface="DM Sans Bold"/>
              </a:rPr>
              <a:t>Simulated Annealing</a:t>
            </a:r>
          </a:p>
        </p:txBody>
      </p:sp>
      <p:sp>
        <p:nvSpPr>
          <p:cNvPr name="TextBox 11" id="11"/>
          <p:cNvSpPr txBox="true"/>
          <p:nvPr/>
        </p:nvSpPr>
        <p:spPr>
          <a:xfrm rot="0">
            <a:off x="9845011" y="8014335"/>
            <a:ext cx="6869688" cy="12439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Menggunakan algoritma Simulated Annealing untuk mencari atau pemilihan fitur terbaik dari dataset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087" y="1797342"/>
            <a:ext cx="16782371" cy="4440251"/>
            <a:chOff x="0" y="0"/>
            <a:chExt cx="4420048" cy="1169449"/>
          </a:xfrm>
        </p:grpSpPr>
        <p:sp>
          <p:nvSpPr>
            <p:cNvPr name="Freeform 3" id="3"/>
            <p:cNvSpPr/>
            <p:nvPr/>
          </p:nvSpPr>
          <p:spPr>
            <a:xfrm flipH="false" flipV="false" rot="0">
              <a:off x="0" y="0"/>
              <a:ext cx="4420048" cy="1169449"/>
            </a:xfrm>
            <a:custGeom>
              <a:avLst/>
              <a:gdLst/>
              <a:ahLst/>
              <a:cxnLst/>
              <a:rect r="r" b="b" t="t" l="l"/>
              <a:pathLst>
                <a:path h="1169449" w="4420048">
                  <a:moveTo>
                    <a:pt x="0" y="0"/>
                  </a:moveTo>
                  <a:lnTo>
                    <a:pt x="4420048" y="0"/>
                  </a:lnTo>
                  <a:lnTo>
                    <a:pt x="4420048" y="1169449"/>
                  </a:lnTo>
                  <a:lnTo>
                    <a:pt x="0" y="1169449"/>
                  </a:lnTo>
                  <a:close/>
                </a:path>
              </a:pathLst>
            </a:custGeom>
            <a:solidFill>
              <a:srgbClr val="191919"/>
            </a:solidFill>
          </p:spPr>
        </p:sp>
        <p:sp>
          <p:nvSpPr>
            <p:cNvPr name="TextBox 4" id="4"/>
            <p:cNvSpPr txBox="true"/>
            <p:nvPr/>
          </p:nvSpPr>
          <p:spPr>
            <a:xfrm>
              <a:off x="0" y="0"/>
              <a:ext cx="4420048" cy="1169449"/>
            </a:xfrm>
            <a:prstGeom prst="rect">
              <a:avLst/>
            </a:prstGeom>
          </p:spPr>
          <p:txBody>
            <a:bodyPr anchor="ctr" rtlCol="false" tIns="50800" lIns="50800" bIns="50800" rIns="50800"/>
            <a:lstStyle/>
            <a:p>
              <a:pPr algn="ctr">
                <a:lnSpc>
                  <a:spcPts val="2879"/>
                </a:lnSpc>
              </a:pPr>
            </a:p>
          </p:txBody>
        </p:sp>
      </p:grpSp>
      <p:sp>
        <p:nvSpPr>
          <p:cNvPr name="TextBox 5" id="5"/>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6" id="6"/>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7" id="7"/>
          <p:cNvGrpSpPr/>
          <p:nvPr/>
        </p:nvGrpSpPr>
        <p:grpSpPr>
          <a:xfrm rot="-5400000">
            <a:off x="5516487" y="-2032600"/>
            <a:ext cx="7247572" cy="16782371"/>
            <a:chOff x="0" y="0"/>
            <a:chExt cx="11184054" cy="25897631"/>
          </a:xfrm>
        </p:grpSpPr>
        <p:sp>
          <p:nvSpPr>
            <p:cNvPr name="Freeform 8" id="8"/>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sp>
        <p:nvSpPr>
          <p:cNvPr name="Freeform 9" id="9"/>
          <p:cNvSpPr/>
          <p:nvPr/>
        </p:nvSpPr>
        <p:spPr>
          <a:xfrm flipH="true" flipV="false" rot="0">
            <a:off x="13663819" y="103915"/>
            <a:ext cx="3413224" cy="3352872"/>
          </a:xfrm>
          <a:custGeom>
            <a:avLst/>
            <a:gdLst/>
            <a:ahLst/>
            <a:cxnLst/>
            <a:rect r="r" b="b" t="t" l="l"/>
            <a:pathLst>
              <a:path h="3352872" w="3413224">
                <a:moveTo>
                  <a:pt x="3413224" y="0"/>
                </a:moveTo>
                <a:lnTo>
                  <a:pt x="0" y="0"/>
                </a:lnTo>
                <a:lnTo>
                  <a:pt x="0" y="3352873"/>
                </a:lnTo>
                <a:lnTo>
                  <a:pt x="3413224" y="3352873"/>
                </a:lnTo>
                <a:lnTo>
                  <a:pt x="3413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58306" y="3591509"/>
            <a:ext cx="7544534" cy="5668873"/>
          </a:xfrm>
          <a:custGeom>
            <a:avLst/>
            <a:gdLst/>
            <a:ahLst/>
            <a:cxnLst/>
            <a:rect r="r" b="b" t="t" l="l"/>
            <a:pathLst>
              <a:path h="5668873" w="7544534">
                <a:moveTo>
                  <a:pt x="0" y="0"/>
                </a:moveTo>
                <a:lnTo>
                  <a:pt x="7544534" y="0"/>
                </a:lnTo>
                <a:lnTo>
                  <a:pt x="7544534" y="5668873"/>
                </a:lnTo>
                <a:lnTo>
                  <a:pt x="0" y="5668873"/>
                </a:lnTo>
                <a:lnTo>
                  <a:pt x="0" y="0"/>
                </a:lnTo>
                <a:close/>
              </a:path>
            </a:pathLst>
          </a:custGeom>
          <a:blipFill>
            <a:blip r:embed="rId4"/>
            <a:stretch>
              <a:fillRect l="-52929" t="-55584" r="-144174" b="-66723"/>
            </a:stretch>
          </a:blipFill>
        </p:spPr>
      </p:sp>
      <p:sp>
        <p:nvSpPr>
          <p:cNvPr name="Freeform 11" id="11"/>
          <p:cNvSpPr/>
          <p:nvPr/>
        </p:nvSpPr>
        <p:spPr>
          <a:xfrm flipH="false" flipV="false" rot="0">
            <a:off x="9032722" y="3591509"/>
            <a:ext cx="7954730" cy="5668873"/>
          </a:xfrm>
          <a:custGeom>
            <a:avLst/>
            <a:gdLst/>
            <a:ahLst/>
            <a:cxnLst/>
            <a:rect r="r" b="b" t="t" l="l"/>
            <a:pathLst>
              <a:path h="5668873" w="7954730">
                <a:moveTo>
                  <a:pt x="0" y="0"/>
                </a:moveTo>
                <a:lnTo>
                  <a:pt x="7954730" y="0"/>
                </a:lnTo>
                <a:lnTo>
                  <a:pt x="7954730" y="5668873"/>
                </a:lnTo>
                <a:lnTo>
                  <a:pt x="0" y="5668873"/>
                </a:lnTo>
                <a:lnTo>
                  <a:pt x="0" y="0"/>
                </a:lnTo>
                <a:close/>
              </a:path>
            </a:pathLst>
          </a:custGeom>
          <a:blipFill>
            <a:blip r:embed="rId5"/>
            <a:stretch>
              <a:fillRect l="-47360" t="-58309" r="-132870" b="-62773"/>
            </a:stretch>
          </a:blipFill>
        </p:spPr>
      </p:sp>
      <p:sp>
        <p:nvSpPr>
          <p:cNvPr name="TextBox 12" id="12"/>
          <p:cNvSpPr txBox="true"/>
          <p:nvPr/>
        </p:nvSpPr>
        <p:spPr>
          <a:xfrm rot="0">
            <a:off x="1028700" y="467772"/>
            <a:ext cx="7774140"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Seleksi Fitur</a:t>
            </a:r>
          </a:p>
        </p:txBody>
      </p:sp>
      <p:sp>
        <p:nvSpPr>
          <p:cNvPr name="TextBox 13" id="13"/>
          <p:cNvSpPr txBox="true"/>
          <p:nvPr/>
        </p:nvSpPr>
        <p:spPr>
          <a:xfrm rot="0">
            <a:off x="1028700" y="1955685"/>
            <a:ext cx="7720103"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Akurasi Setelah Seleksi Fitur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087" y="1797342"/>
            <a:ext cx="16782371" cy="4440251"/>
            <a:chOff x="0" y="0"/>
            <a:chExt cx="4420048" cy="1169449"/>
          </a:xfrm>
        </p:grpSpPr>
        <p:sp>
          <p:nvSpPr>
            <p:cNvPr name="Freeform 3" id="3"/>
            <p:cNvSpPr/>
            <p:nvPr/>
          </p:nvSpPr>
          <p:spPr>
            <a:xfrm flipH="false" flipV="false" rot="0">
              <a:off x="0" y="0"/>
              <a:ext cx="4420048" cy="1169449"/>
            </a:xfrm>
            <a:custGeom>
              <a:avLst/>
              <a:gdLst/>
              <a:ahLst/>
              <a:cxnLst/>
              <a:rect r="r" b="b" t="t" l="l"/>
              <a:pathLst>
                <a:path h="1169449" w="4420048">
                  <a:moveTo>
                    <a:pt x="0" y="0"/>
                  </a:moveTo>
                  <a:lnTo>
                    <a:pt x="4420048" y="0"/>
                  </a:lnTo>
                  <a:lnTo>
                    <a:pt x="4420048" y="1169449"/>
                  </a:lnTo>
                  <a:lnTo>
                    <a:pt x="0" y="1169449"/>
                  </a:lnTo>
                  <a:close/>
                </a:path>
              </a:pathLst>
            </a:custGeom>
            <a:solidFill>
              <a:srgbClr val="191919"/>
            </a:solidFill>
          </p:spPr>
        </p:sp>
        <p:sp>
          <p:nvSpPr>
            <p:cNvPr name="TextBox 4" id="4"/>
            <p:cNvSpPr txBox="true"/>
            <p:nvPr/>
          </p:nvSpPr>
          <p:spPr>
            <a:xfrm>
              <a:off x="0" y="0"/>
              <a:ext cx="4420048" cy="1169449"/>
            </a:xfrm>
            <a:prstGeom prst="rect">
              <a:avLst/>
            </a:prstGeom>
          </p:spPr>
          <p:txBody>
            <a:bodyPr anchor="ctr" rtlCol="false" tIns="50800" lIns="50800" bIns="50800" rIns="50800"/>
            <a:lstStyle/>
            <a:p>
              <a:pPr algn="ctr">
                <a:lnSpc>
                  <a:spcPts val="2879"/>
                </a:lnSpc>
              </a:pPr>
            </a:p>
          </p:txBody>
        </p:sp>
      </p:grpSp>
      <p:sp>
        <p:nvSpPr>
          <p:cNvPr name="TextBox 5" id="5"/>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6" id="6"/>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7" id="7"/>
          <p:cNvGrpSpPr/>
          <p:nvPr/>
        </p:nvGrpSpPr>
        <p:grpSpPr>
          <a:xfrm rot="-5400000">
            <a:off x="5516487" y="-2032600"/>
            <a:ext cx="7247572" cy="16782371"/>
            <a:chOff x="0" y="0"/>
            <a:chExt cx="11184054" cy="25897631"/>
          </a:xfrm>
        </p:grpSpPr>
        <p:sp>
          <p:nvSpPr>
            <p:cNvPr name="Freeform 8" id="8"/>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sp>
        <p:nvSpPr>
          <p:cNvPr name="Freeform 9" id="9"/>
          <p:cNvSpPr/>
          <p:nvPr/>
        </p:nvSpPr>
        <p:spPr>
          <a:xfrm flipH="true" flipV="false" rot="0">
            <a:off x="13663819" y="218215"/>
            <a:ext cx="3867639" cy="3799252"/>
          </a:xfrm>
          <a:custGeom>
            <a:avLst/>
            <a:gdLst/>
            <a:ahLst/>
            <a:cxnLst/>
            <a:rect r="r" b="b" t="t" l="l"/>
            <a:pathLst>
              <a:path h="3799252" w="3867639">
                <a:moveTo>
                  <a:pt x="3867639" y="0"/>
                </a:moveTo>
                <a:lnTo>
                  <a:pt x="0" y="0"/>
                </a:lnTo>
                <a:lnTo>
                  <a:pt x="0" y="3799252"/>
                </a:lnTo>
                <a:lnTo>
                  <a:pt x="3867639" y="3799252"/>
                </a:lnTo>
                <a:lnTo>
                  <a:pt x="38676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467772"/>
            <a:ext cx="9576602"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Optimasi Parameter</a:t>
            </a:r>
          </a:p>
        </p:txBody>
      </p:sp>
      <p:sp>
        <p:nvSpPr>
          <p:cNvPr name="TextBox 11" id="11"/>
          <p:cNvSpPr txBox="true"/>
          <p:nvPr/>
        </p:nvSpPr>
        <p:spPr>
          <a:xfrm rot="0">
            <a:off x="1420170" y="1902573"/>
            <a:ext cx="10390339" cy="677759"/>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Menggunakan Simulated annealing</a:t>
            </a:r>
          </a:p>
        </p:txBody>
      </p:sp>
      <p:sp>
        <p:nvSpPr>
          <p:cNvPr name="Freeform 12" id="12"/>
          <p:cNvSpPr/>
          <p:nvPr/>
        </p:nvSpPr>
        <p:spPr>
          <a:xfrm flipH="false" flipV="false" rot="0">
            <a:off x="8802840" y="6485164"/>
            <a:ext cx="8728618" cy="3497207"/>
          </a:xfrm>
          <a:custGeom>
            <a:avLst/>
            <a:gdLst/>
            <a:ahLst/>
            <a:cxnLst/>
            <a:rect r="r" b="b" t="t" l="l"/>
            <a:pathLst>
              <a:path h="3497207" w="8728618">
                <a:moveTo>
                  <a:pt x="0" y="0"/>
                </a:moveTo>
                <a:lnTo>
                  <a:pt x="8728618" y="0"/>
                </a:lnTo>
                <a:lnTo>
                  <a:pt x="8728618" y="3497207"/>
                </a:lnTo>
                <a:lnTo>
                  <a:pt x="0" y="3497207"/>
                </a:lnTo>
                <a:lnTo>
                  <a:pt x="0" y="0"/>
                </a:lnTo>
                <a:close/>
              </a:path>
            </a:pathLst>
          </a:custGeom>
          <a:blipFill>
            <a:blip r:embed="rId4"/>
            <a:stretch>
              <a:fillRect l="0" t="0" r="-1118" b="0"/>
            </a:stretch>
          </a:blipFill>
        </p:spPr>
      </p:sp>
      <p:sp>
        <p:nvSpPr>
          <p:cNvPr name="Freeform 13" id="13"/>
          <p:cNvSpPr/>
          <p:nvPr/>
        </p:nvSpPr>
        <p:spPr>
          <a:xfrm flipH="false" flipV="false" rot="0">
            <a:off x="749087" y="2734799"/>
            <a:ext cx="8053753" cy="3302618"/>
          </a:xfrm>
          <a:custGeom>
            <a:avLst/>
            <a:gdLst/>
            <a:ahLst/>
            <a:cxnLst/>
            <a:rect r="r" b="b" t="t" l="l"/>
            <a:pathLst>
              <a:path h="3302618" w="8053753">
                <a:moveTo>
                  <a:pt x="0" y="0"/>
                </a:moveTo>
                <a:lnTo>
                  <a:pt x="8053753" y="0"/>
                </a:lnTo>
                <a:lnTo>
                  <a:pt x="8053753" y="3302618"/>
                </a:lnTo>
                <a:lnTo>
                  <a:pt x="0" y="3302618"/>
                </a:lnTo>
                <a:lnTo>
                  <a:pt x="0" y="0"/>
                </a:lnTo>
                <a:close/>
              </a:path>
            </a:pathLst>
          </a:custGeom>
          <a:blipFill>
            <a:blip r:embed="rId5"/>
            <a:stretch>
              <a:fillRect l="0" t="0" r="0" b="0"/>
            </a:stretch>
          </a:blipFill>
        </p:spPr>
      </p:sp>
      <p:sp>
        <p:nvSpPr>
          <p:cNvPr name="TextBox 14" id="14"/>
          <p:cNvSpPr txBox="true"/>
          <p:nvPr/>
        </p:nvSpPr>
        <p:spPr>
          <a:xfrm rot="0">
            <a:off x="9140272" y="3825030"/>
            <a:ext cx="4991370" cy="1065006"/>
          </a:xfrm>
          <a:prstGeom prst="rect">
            <a:avLst/>
          </a:prstGeom>
        </p:spPr>
        <p:txBody>
          <a:bodyPr anchor="t" rtlCol="false" tIns="0" lIns="0" bIns="0" rIns="0">
            <a:spAutoFit/>
          </a:bodyPr>
          <a:lstStyle/>
          <a:p>
            <a:pPr algn="ctr" marL="0" indent="0" lvl="0">
              <a:lnSpc>
                <a:spcPts val="4298"/>
              </a:lnSpc>
            </a:pPr>
            <a:r>
              <a:rPr lang="en-US" b="true" sz="3070">
                <a:solidFill>
                  <a:srgbClr val="000000"/>
                </a:solidFill>
                <a:latin typeface="DM Sans Bold"/>
                <a:ea typeface="DM Sans Bold"/>
                <a:cs typeface="DM Sans Bold"/>
                <a:sym typeface="DM Sans Bold"/>
              </a:rPr>
              <a:t>Optimasi Parameter algoritma KNN</a:t>
            </a:r>
          </a:p>
        </p:txBody>
      </p:sp>
      <p:sp>
        <p:nvSpPr>
          <p:cNvPr name="TextBox 15" id="15"/>
          <p:cNvSpPr txBox="true"/>
          <p:nvPr/>
        </p:nvSpPr>
        <p:spPr>
          <a:xfrm rot="0">
            <a:off x="2984592" y="7672689"/>
            <a:ext cx="5664818" cy="1065006"/>
          </a:xfrm>
          <a:prstGeom prst="rect">
            <a:avLst/>
          </a:prstGeom>
        </p:spPr>
        <p:txBody>
          <a:bodyPr anchor="t" rtlCol="false" tIns="0" lIns="0" bIns="0" rIns="0">
            <a:spAutoFit/>
          </a:bodyPr>
          <a:lstStyle/>
          <a:p>
            <a:pPr algn="ctr" marL="0" indent="0" lvl="0">
              <a:lnSpc>
                <a:spcPts val="4298"/>
              </a:lnSpc>
            </a:pPr>
            <a:r>
              <a:rPr lang="en-US" b="true" sz="3070">
                <a:solidFill>
                  <a:srgbClr val="000000"/>
                </a:solidFill>
                <a:latin typeface="DM Sans Bold"/>
                <a:ea typeface="DM Sans Bold"/>
                <a:cs typeface="DM Sans Bold"/>
                <a:sym typeface="DM Sans Bold"/>
              </a:rPr>
              <a:t>Optimasi Parameter algoritma SVM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879830" y="-2806400"/>
            <a:ext cx="8528340" cy="16782371"/>
            <a:chOff x="0" y="0"/>
            <a:chExt cx="13160466" cy="25897631"/>
          </a:xfrm>
        </p:grpSpPr>
        <p:sp>
          <p:nvSpPr>
            <p:cNvPr name="Freeform 3" id="3"/>
            <p:cNvSpPr/>
            <p:nvPr/>
          </p:nvSpPr>
          <p:spPr>
            <a:xfrm flipH="false" flipV="false" rot="0">
              <a:off x="0" y="0"/>
              <a:ext cx="13160465" cy="25897632"/>
            </a:xfrm>
            <a:custGeom>
              <a:avLst/>
              <a:gdLst/>
              <a:ahLst/>
              <a:cxnLst/>
              <a:rect r="r" b="b" t="t" l="l"/>
              <a:pathLst>
                <a:path h="25897632" w="13160465">
                  <a:moveTo>
                    <a:pt x="12855666" y="0"/>
                  </a:moveTo>
                  <a:lnTo>
                    <a:pt x="304800" y="0"/>
                  </a:lnTo>
                  <a:cubicBezTo>
                    <a:pt x="135890" y="0"/>
                    <a:pt x="0" y="135890"/>
                    <a:pt x="0" y="304800"/>
                  </a:cubicBezTo>
                  <a:lnTo>
                    <a:pt x="0" y="25592832"/>
                  </a:lnTo>
                  <a:cubicBezTo>
                    <a:pt x="0" y="25761741"/>
                    <a:pt x="135890" y="25897632"/>
                    <a:pt x="304800" y="25897632"/>
                  </a:cubicBezTo>
                  <a:lnTo>
                    <a:pt x="12855666" y="25897632"/>
                  </a:lnTo>
                  <a:cubicBezTo>
                    <a:pt x="13024576" y="25897632"/>
                    <a:pt x="13160465" y="25761741"/>
                    <a:pt x="13160465" y="25592832"/>
                  </a:cubicBezTo>
                  <a:lnTo>
                    <a:pt x="13160465" y="304800"/>
                  </a:lnTo>
                  <a:cubicBezTo>
                    <a:pt x="13160465" y="135890"/>
                    <a:pt x="13024576" y="0"/>
                    <a:pt x="12855666" y="0"/>
                  </a:cubicBezTo>
                  <a:close/>
                </a:path>
              </a:pathLst>
            </a:custGeom>
            <a:solidFill>
              <a:srgbClr val="D2F0FF"/>
            </a:solidFill>
          </p:spPr>
        </p:sp>
      </p:grpSp>
      <p:grpSp>
        <p:nvGrpSpPr>
          <p:cNvPr name="Group 4" id="4"/>
          <p:cNvGrpSpPr/>
          <p:nvPr/>
        </p:nvGrpSpPr>
        <p:grpSpPr>
          <a:xfrm rot="0">
            <a:off x="2786490" y="3233075"/>
            <a:ext cx="4533812" cy="929678"/>
            <a:chOff x="0" y="0"/>
            <a:chExt cx="7620000" cy="1562514"/>
          </a:xfrm>
        </p:grpSpPr>
        <p:sp>
          <p:nvSpPr>
            <p:cNvPr name="Freeform 5" id="5"/>
            <p:cNvSpPr/>
            <p:nvPr/>
          </p:nvSpPr>
          <p:spPr>
            <a:xfrm flipH="false" flipV="false" rot="0">
              <a:off x="0" y="0"/>
              <a:ext cx="7620000" cy="1559974"/>
            </a:xfrm>
            <a:custGeom>
              <a:avLst/>
              <a:gdLst/>
              <a:ahLst/>
              <a:cxnLst/>
              <a:rect r="r" b="b" t="t" l="l"/>
              <a:pathLst>
                <a:path h="1559974" w="7620000">
                  <a:moveTo>
                    <a:pt x="7620000" y="701454"/>
                  </a:moveTo>
                  <a:lnTo>
                    <a:pt x="7620000" y="222250"/>
                  </a:lnTo>
                  <a:cubicBezTo>
                    <a:pt x="7620000" y="100330"/>
                    <a:pt x="7519670" y="0"/>
                    <a:pt x="7397750" y="0"/>
                  </a:cubicBezTo>
                  <a:lnTo>
                    <a:pt x="222250" y="0"/>
                  </a:lnTo>
                  <a:cubicBezTo>
                    <a:pt x="100330" y="0"/>
                    <a:pt x="0" y="100330"/>
                    <a:pt x="0" y="222250"/>
                  </a:cubicBezTo>
                  <a:lnTo>
                    <a:pt x="0" y="700184"/>
                  </a:lnTo>
                  <a:cubicBezTo>
                    <a:pt x="0" y="823374"/>
                    <a:pt x="100330" y="922434"/>
                    <a:pt x="222250" y="922434"/>
                  </a:cubicBezTo>
                  <a:lnTo>
                    <a:pt x="3547110" y="922434"/>
                  </a:lnTo>
                  <a:lnTo>
                    <a:pt x="3808730" y="1559974"/>
                  </a:lnTo>
                  <a:lnTo>
                    <a:pt x="4070350" y="922434"/>
                  </a:lnTo>
                  <a:lnTo>
                    <a:pt x="7395210" y="922434"/>
                  </a:lnTo>
                  <a:cubicBezTo>
                    <a:pt x="7519670" y="923704"/>
                    <a:pt x="7620000" y="824644"/>
                    <a:pt x="7620000" y="701454"/>
                  </a:cubicBezTo>
                  <a:close/>
                </a:path>
              </a:pathLst>
            </a:custGeom>
            <a:solidFill>
              <a:srgbClr val="001C84"/>
            </a:solidFill>
          </p:spPr>
        </p:sp>
      </p:grpSp>
      <p:sp>
        <p:nvSpPr>
          <p:cNvPr name="Freeform 6" id="6"/>
          <p:cNvSpPr/>
          <p:nvPr/>
        </p:nvSpPr>
        <p:spPr>
          <a:xfrm flipH="false" flipV="false" rot="0">
            <a:off x="1138975" y="4448503"/>
            <a:ext cx="3727323" cy="1296913"/>
          </a:xfrm>
          <a:custGeom>
            <a:avLst/>
            <a:gdLst/>
            <a:ahLst/>
            <a:cxnLst/>
            <a:rect r="r" b="b" t="t" l="l"/>
            <a:pathLst>
              <a:path h="1296913" w="3727323">
                <a:moveTo>
                  <a:pt x="0" y="0"/>
                </a:moveTo>
                <a:lnTo>
                  <a:pt x="3727323" y="0"/>
                </a:lnTo>
                <a:lnTo>
                  <a:pt x="3727323" y="1296913"/>
                </a:lnTo>
                <a:lnTo>
                  <a:pt x="0" y="1296913"/>
                </a:lnTo>
                <a:lnTo>
                  <a:pt x="0" y="0"/>
                </a:lnTo>
                <a:close/>
              </a:path>
            </a:pathLst>
          </a:custGeom>
          <a:blipFill>
            <a:blip r:embed="rId2"/>
            <a:stretch>
              <a:fillRect l="-67564" t="-321229" r="-173118" b="-129257"/>
            </a:stretch>
          </a:blipFill>
        </p:spPr>
      </p:sp>
      <p:sp>
        <p:nvSpPr>
          <p:cNvPr name="Freeform 7" id="7"/>
          <p:cNvSpPr/>
          <p:nvPr/>
        </p:nvSpPr>
        <p:spPr>
          <a:xfrm flipH="false" flipV="false" rot="0">
            <a:off x="1138975" y="6040691"/>
            <a:ext cx="3727323" cy="1550986"/>
          </a:xfrm>
          <a:custGeom>
            <a:avLst/>
            <a:gdLst/>
            <a:ahLst/>
            <a:cxnLst/>
            <a:rect r="r" b="b" t="t" l="l"/>
            <a:pathLst>
              <a:path h="1550986" w="3727323">
                <a:moveTo>
                  <a:pt x="0" y="0"/>
                </a:moveTo>
                <a:lnTo>
                  <a:pt x="3727323" y="0"/>
                </a:lnTo>
                <a:lnTo>
                  <a:pt x="3727323" y="1550986"/>
                </a:lnTo>
                <a:lnTo>
                  <a:pt x="0" y="1550986"/>
                </a:lnTo>
                <a:lnTo>
                  <a:pt x="0" y="0"/>
                </a:lnTo>
                <a:close/>
              </a:path>
            </a:pathLst>
          </a:custGeom>
          <a:blipFill>
            <a:blip r:embed="rId3"/>
            <a:stretch>
              <a:fillRect l="-70472" t="-307445" r="-170210" b="-52863"/>
            </a:stretch>
          </a:blipFill>
        </p:spPr>
      </p:sp>
      <p:sp>
        <p:nvSpPr>
          <p:cNvPr name="Freeform 8" id="8"/>
          <p:cNvSpPr/>
          <p:nvPr/>
        </p:nvSpPr>
        <p:spPr>
          <a:xfrm flipH="false" flipV="false" rot="0">
            <a:off x="5233783" y="4448503"/>
            <a:ext cx="3731703" cy="1296913"/>
          </a:xfrm>
          <a:custGeom>
            <a:avLst/>
            <a:gdLst/>
            <a:ahLst/>
            <a:cxnLst/>
            <a:rect r="r" b="b" t="t" l="l"/>
            <a:pathLst>
              <a:path h="1296913" w="3731703">
                <a:moveTo>
                  <a:pt x="0" y="0"/>
                </a:moveTo>
                <a:lnTo>
                  <a:pt x="3731703" y="0"/>
                </a:lnTo>
                <a:lnTo>
                  <a:pt x="3731703" y="1296913"/>
                </a:lnTo>
                <a:lnTo>
                  <a:pt x="0" y="1296913"/>
                </a:lnTo>
                <a:lnTo>
                  <a:pt x="0" y="0"/>
                </a:lnTo>
                <a:close/>
              </a:path>
            </a:pathLst>
          </a:custGeom>
          <a:blipFill>
            <a:blip r:embed="rId4"/>
            <a:stretch>
              <a:fillRect l="-67485" t="-241445" r="-172797" b="-209041"/>
            </a:stretch>
          </a:blipFill>
        </p:spPr>
      </p:sp>
      <p:sp>
        <p:nvSpPr>
          <p:cNvPr name="Freeform 9" id="9"/>
          <p:cNvSpPr/>
          <p:nvPr/>
        </p:nvSpPr>
        <p:spPr>
          <a:xfrm flipH="false" flipV="false" rot="0">
            <a:off x="5233783" y="6027650"/>
            <a:ext cx="3731703" cy="1474237"/>
          </a:xfrm>
          <a:custGeom>
            <a:avLst/>
            <a:gdLst/>
            <a:ahLst/>
            <a:cxnLst/>
            <a:rect r="r" b="b" t="t" l="l"/>
            <a:pathLst>
              <a:path h="1474237" w="3731703">
                <a:moveTo>
                  <a:pt x="0" y="0"/>
                </a:moveTo>
                <a:lnTo>
                  <a:pt x="3731703" y="0"/>
                </a:lnTo>
                <a:lnTo>
                  <a:pt x="3731703" y="1474236"/>
                </a:lnTo>
                <a:lnTo>
                  <a:pt x="0" y="1474236"/>
                </a:lnTo>
                <a:lnTo>
                  <a:pt x="0" y="0"/>
                </a:lnTo>
                <a:close/>
              </a:path>
            </a:pathLst>
          </a:custGeom>
          <a:blipFill>
            <a:blip r:embed="rId5"/>
            <a:stretch>
              <a:fillRect l="-70141" t="-225018" r="-170141" b="-159254"/>
            </a:stretch>
          </a:blipFill>
        </p:spPr>
      </p:sp>
      <p:sp>
        <p:nvSpPr>
          <p:cNvPr name="Freeform 10" id="10"/>
          <p:cNvSpPr/>
          <p:nvPr/>
        </p:nvSpPr>
        <p:spPr>
          <a:xfrm flipH="false" flipV="false" rot="0">
            <a:off x="9336961" y="4448503"/>
            <a:ext cx="3465972" cy="1329256"/>
          </a:xfrm>
          <a:custGeom>
            <a:avLst/>
            <a:gdLst/>
            <a:ahLst/>
            <a:cxnLst/>
            <a:rect r="r" b="b" t="t" l="l"/>
            <a:pathLst>
              <a:path h="1329256" w="3465972">
                <a:moveTo>
                  <a:pt x="0" y="0"/>
                </a:moveTo>
                <a:lnTo>
                  <a:pt x="3465972" y="0"/>
                </a:lnTo>
                <a:lnTo>
                  <a:pt x="3465972" y="1329256"/>
                </a:lnTo>
                <a:lnTo>
                  <a:pt x="0" y="1329256"/>
                </a:lnTo>
                <a:lnTo>
                  <a:pt x="0" y="0"/>
                </a:lnTo>
                <a:close/>
              </a:path>
            </a:pathLst>
          </a:custGeom>
          <a:blipFill>
            <a:blip r:embed="rId2"/>
            <a:stretch>
              <a:fillRect l="-75752" t="-407400" r="-190619" b="-29692"/>
            </a:stretch>
          </a:blipFill>
        </p:spPr>
      </p:sp>
      <p:sp>
        <p:nvSpPr>
          <p:cNvPr name="Freeform 11" id="11"/>
          <p:cNvSpPr/>
          <p:nvPr/>
        </p:nvSpPr>
        <p:spPr>
          <a:xfrm flipH="false" flipV="false" rot="0">
            <a:off x="9354927" y="6075637"/>
            <a:ext cx="3611579" cy="1378263"/>
          </a:xfrm>
          <a:custGeom>
            <a:avLst/>
            <a:gdLst/>
            <a:ahLst/>
            <a:cxnLst/>
            <a:rect r="r" b="b" t="t" l="l"/>
            <a:pathLst>
              <a:path h="1378263" w="3611579">
                <a:moveTo>
                  <a:pt x="0" y="0"/>
                </a:moveTo>
                <a:lnTo>
                  <a:pt x="3611579" y="0"/>
                </a:lnTo>
                <a:lnTo>
                  <a:pt x="3611579" y="1378262"/>
                </a:lnTo>
                <a:lnTo>
                  <a:pt x="0" y="1378262"/>
                </a:lnTo>
                <a:lnTo>
                  <a:pt x="0" y="0"/>
                </a:lnTo>
                <a:close/>
              </a:path>
            </a:pathLst>
          </a:custGeom>
          <a:blipFill>
            <a:blip r:embed="rId6"/>
            <a:stretch>
              <a:fillRect l="-72474" t="-198860" r="-179126" b="-219135"/>
            </a:stretch>
          </a:blipFill>
        </p:spPr>
      </p:sp>
      <p:sp>
        <p:nvSpPr>
          <p:cNvPr name="TextBox 12" id="12"/>
          <p:cNvSpPr txBox="true"/>
          <p:nvPr/>
        </p:nvSpPr>
        <p:spPr>
          <a:xfrm rot="0">
            <a:off x="1018169" y="262771"/>
            <a:ext cx="8590002"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Membangun Model</a:t>
            </a:r>
          </a:p>
        </p:txBody>
      </p:sp>
      <p:sp>
        <p:nvSpPr>
          <p:cNvPr name="TextBox 13" id="13"/>
          <p:cNvSpPr txBox="true"/>
          <p:nvPr/>
        </p:nvSpPr>
        <p:spPr>
          <a:xfrm rot="0">
            <a:off x="3873384" y="3229330"/>
            <a:ext cx="2360023" cy="513243"/>
          </a:xfrm>
          <a:prstGeom prst="rect">
            <a:avLst/>
          </a:prstGeom>
        </p:spPr>
        <p:txBody>
          <a:bodyPr anchor="t" rtlCol="false" tIns="0" lIns="0" bIns="0" rIns="0">
            <a:spAutoFit/>
          </a:bodyPr>
          <a:lstStyle/>
          <a:p>
            <a:pPr algn="ctr" marL="0" indent="0" lvl="0">
              <a:lnSpc>
                <a:spcPts val="4298"/>
              </a:lnSpc>
            </a:pPr>
            <a:r>
              <a:rPr lang="en-US" b="true" sz="3070">
                <a:solidFill>
                  <a:srgbClr val="FFFFFF"/>
                </a:solidFill>
                <a:latin typeface="DM Sans Bold"/>
                <a:ea typeface="DM Sans Bold"/>
                <a:cs typeface="DM Sans Bold"/>
                <a:sym typeface="DM Sans Bold"/>
              </a:rPr>
              <a:t>SVM</a:t>
            </a:r>
          </a:p>
        </p:txBody>
      </p:sp>
      <p:sp>
        <p:nvSpPr>
          <p:cNvPr name="TextBox 14" id="14"/>
          <p:cNvSpPr txBox="true"/>
          <p:nvPr/>
        </p:nvSpPr>
        <p:spPr>
          <a:xfrm rot="0">
            <a:off x="1385351" y="3985862"/>
            <a:ext cx="3234572"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Sebelum Up Sampling</a:t>
            </a:r>
          </a:p>
        </p:txBody>
      </p:sp>
      <p:sp>
        <p:nvSpPr>
          <p:cNvPr name="TextBox 15" id="15"/>
          <p:cNvSpPr txBox="true"/>
          <p:nvPr/>
        </p:nvSpPr>
        <p:spPr>
          <a:xfrm rot="0">
            <a:off x="5233783" y="3985862"/>
            <a:ext cx="3731703"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Setelah Up Sampling</a:t>
            </a:r>
          </a:p>
        </p:txBody>
      </p:sp>
      <p:sp>
        <p:nvSpPr>
          <p:cNvPr name="Freeform 16" id="16"/>
          <p:cNvSpPr/>
          <p:nvPr/>
        </p:nvSpPr>
        <p:spPr>
          <a:xfrm flipH="false" flipV="false" rot="0">
            <a:off x="13348680" y="4498049"/>
            <a:ext cx="3800345" cy="1230165"/>
          </a:xfrm>
          <a:custGeom>
            <a:avLst/>
            <a:gdLst/>
            <a:ahLst/>
            <a:cxnLst/>
            <a:rect r="r" b="b" t="t" l="l"/>
            <a:pathLst>
              <a:path h="1230165" w="3800345">
                <a:moveTo>
                  <a:pt x="0" y="0"/>
                </a:moveTo>
                <a:lnTo>
                  <a:pt x="3800345" y="0"/>
                </a:lnTo>
                <a:lnTo>
                  <a:pt x="3800345" y="1230164"/>
                </a:lnTo>
                <a:lnTo>
                  <a:pt x="0" y="1230164"/>
                </a:lnTo>
                <a:lnTo>
                  <a:pt x="0" y="0"/>
                </a:lnTo>
                <a:close/>
              </a:path>
            </a:pathLst>
          </a:custGeom>
          <a:blipFill>
            <a:blip r:embed="rId4"/>
            <a:stretch>
              <a:fillRect l="-66266" t="-364595" r="-167870" b="-115760"/>
            </a:stretch>
          </a:blipFill>
        </p:spPr>
      </p:sp>
      <p:sp>
        <p:nvSpPr>
          <p:cNvPr name="Freeform 17" id="17"/>
          <p:cNvSpPr/>
          <p:nvPr/>
        </p:nvSpPr>
        <p:spPr>
          <a:xfrm flipH="false" flipV="false" rot="0">
            <a:off x="13373476" y="6075637"/>
            <a:ext cx="3731703" cy="1378263"/>
          </a:xfrm>
          <a:custGeom>
            <a:avLst/>
            <a:gdLst/>
            <a:ahLst/>
            <a:cxnLst/>
            <a:rect r="r" b="b" t="t" l="l"/>
            <a:pathLst>
              <a:path h="1378263" w="3731703">
                <a:moveTo>
                  <a:pt x="0" y="0"/>
                </a:moveTo>
                <a:lnTo>
                  <a:pt x="3731703" y="0"/>
                </a:lnTo>
                <a:lnTo>
                  <a:pt x="3731703" y="1378262"/>
                </a:lnTo>
                <a:lnTo>
                  <a:pt x="0" y="1378262"/>
                </a:lnTo>
                <a:lnTo>
                  <a:pt x="0" y="0"/>
                </a:lnTo>
                <a:close/>
              </a:path>
            </a:pathLst>
          </a:custGeom>
          <a:blipFill>
            <a:blip r:embed="rId5"/>
            <a:stretch>
              <a:fillRect l="-70141" t="-351500" r="-170141" b="-66495"/>
            </a:stretch>
          </a:blipFill>
        </p:spPr>
      </p:sp>
      <p:grpSp>
        <p:nvGrpSpPr>
          <p:cNvPr name="Group 18" id="18"/>
          <p:cNvGrpSpPr/>
          <p:nvPr/>
        </p:nvGrpSpPr>
        <p:grpSpPr>
          <a:xfrm rot="0">
            <a:off x="10813216" y="3233075"/>
            <a:ext cx="4533812" cy="929678"/>
            <a:chOff x="0" y="0"/>
            <a:chExt cx="7620000" cy="1562514"/>
          </a:xfrm>
        </p:grpSpPr>
        <p:sp>
          <p:nvSpPr>
            <p:cNvPr name="Freeform 19" id="19"/>
            <p:cNvSpPr/>
            <p:nvPr/>
          </p:nvSpPr>
          <p:spPr>
            <a:xfrm flipH="false" flipV="false" rot="0">
              <a:off x="0" y="0"/>
              <a:ext cx="7620000" cy="1559974"/>
            </a:xfrm>
            <a:custGeom>
              <a:avLst/>
              <a:gdLst/>
              <a:ahLst/>
              <a:cxnLst/>
              <a:rect r="r" b="b" t="t" l="l"/>
              <a:pathLst>
                <a:path h="1559974" w="7620000">
                  <a:moveTo>
                    <a:pt x="7620000" y="701454"/>
                  </a:moveTo>
                  <a:lnTo>
                    <a:pt x="7620000" y="222250"/>
                  </a:lnTo>
                  <a:cubicBezTo>
                    <a:pt x="7620000" y="100330"/>
                    <a:pt x="7519670" y="0"/>
                    <a:pt x="7397750" y="0"/>
                  </a:cubicBezTo>
                  <a:lnTo>
                    <a:pt x="222250" y="0"/>
                  </a:lnTo>
                  <a:cubicBezTo>
                    <a:pt x="100330" y="0"/>
                    <a:pt x="0" y="100330"/>
                    <a:pt x="0" y="222250"/>
                  </a:cubicBezTo>
                  <a:lnTo>
                    <a:pt x="0" y="700184"/>
                  </a:lnTo>
                  <a:cubicBezTo>
                    <a:pt x="0" y="823374"/>
                    <a:pt x="100330" y="922434"/>
                    <a:pt x="222250" y="922434"/>
                  </a:cubicBezTo>
                  <a:lnTo>
                    <a:pt x="3547110" y="922434"/>
                  </a:lnTo>
                  <a:lnTo>
                    <a:pt x="3808730" y="1559974"/>
                  </a:lnTo>
                  <a:lnTo>
                    <a:pt x="4070350" y="922434"/>
                  </a:lnTo>
                  <a:lnTo>
                    <a:pt x="7395210" y="922434"/>
                  </a:lnTo>
                  <a:cubicBezTo>
                    <a:pt x="7519670" y="923704"/>
                    <a:pt x="7620000" y="824644"/>
                    <a:pt x="7620000" y="701454"/>
                  </a:cubicBezTo>
                  <a:close/>
                </a:path>
              </a:pathLst>
            </a:custGeom>
            <a:solidFill>
              <a:srgbClr val="001C84"/>
            </a:solidFill>
          </p:spPr>
        </p:sp>
      </p:grpSp>
      <p:sp>
        <p:nvSpPr>
          <p:cNvPr name="TextBox 20" id="20"/>
          <p:cNvSpPr txBox="true"/>
          <p:nvPr/>
        </p:nvSpPr>
        <p:spPr>
          <a:xfrm rot="0">
            <a:off x="11495572" y="3224969"/>
            <a:ext cx="3169100" cy="513243"/>
          </a:xfrm>
          <a:prstGeom prst="rect">
            <a:avLst/>
          </a:prstGeom>
        </p:spPr>
        <p:txBody>
          <a:bodyPr anchor="t" rtlCol="false" tIns="0" lIns="0" bIns="0" rIns="0">
            <a:spAutoFit/>
          </a:bodyPr>
          <a:lstStyle/>
          <a:p>
            <a:pPr algn="ctr" marL="0" indent="0" lvl="0">
              <a:lnSpc>
                <a:spcPts val="4298"/>
              </a:lnSpc>
            </a:pPr>
            <a:r>
              <a:rPr lang="en-US" b="true" sz="3070">
                <a:solidFill>
                  <a:srgbClr val="FFFFFF"/>
                </a:solidFill>
                <a:latin typeface="DM Sans Bold"/>
                <a:ea typeface="DM Sans Bold"/>
                <a:cs typeface="DM Sans Bold"/>
                <a:sym typeface="DM Sans Bold"/>
              </a:rPr>
              <a:t>Random Forest</a:t>
            </a:r>
          </a:p>
        </p:txBody>
      </p:sp>
      <p:sp>
        <p:nvSpPr>
          <p:cNvPr name="TextBox 21" id="21"/>
          <p:cNvSpPr txBox="true"/>
          <p:nvPr/>
        </p:nvSpPr>
        <p:spPr>
          <a:xfrm rot="0">
            <a:off x="9431127" y="3985862"/>
            <a:ext cx="3234572"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Sebelum Up Sampling</a:t>
            </a:r>
          </a:p>
        </p:txBody>
      </p:sp>
      <p:sp>
        <p:nvSpPr>
          <p:cNvPr name="TextBox 22" id="22"/>
          <p:cNvSpPr txBox="true"/>
          <p:nvPr/>
        </p:nvSpPr>
        <p:spPr>
          <a:xfrm rot="0">
            <a:off x="13203359" y="3985862"/>
            <a:ext cx="3731703" cy="405765"/>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DM Sans"/>
                <a:ea typeface="DM Sans"/>
                <a:cs typeface="DM Sans"/>
                <a:sym typeface="DM Sans"/>
              </a:rPr>
              <a:t>Setelah Up Sampling</a:t>
            </a:r>
          </a:p>
        </p:txBody>
      </p:sp>
      <p:sp>
        <p:nvSpPr>
          <p:cNvPr name="Freeform 23" id="23"/>
          <p:cNvSpPr/>
          <p:nvPr/>
        </p:nvSpPr>
        <p:spPr>
          <a:xfrm flipH="false" flipV="false" rot="0">
            <a:off x="15200652" y="507117"/>
            <a:ext cx="2058648" cy="2440208"/>
          </a:xfrm>
          <a:custGeom>
            <a:avLst/>
            <a:gdLst/>
            <a:ahLst/>
            <a:cxnLst/>
            <a:rect r="r" b="b" t="t" l="l"/>
            <a:pathLst>
              <a:path h="2440208" w="2058648">
                <a:moveTo>
                  <a:pt x="0" y="0"/>
                </a:moveTo>
                <a:lnTo>
                  <a:pt x="2058648" y="0"/>
                </a:lnTo>
                <a:lnTo>
                  <a:pt x="2058648" y="2440208"/>
                </a:lnTo>
                <a:lnTo>
                  <a:pt x="0" y="24402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3636654" y="1317416"/>
            <a:ext cx="1365596" cy="1618702"/>
          </a:xfrm>
          <a:custGeom>
            <a:avLst/>
            <a:gdLst/>
            <a:ahLst/>
            <a:cxnLst/>
            <a:rect r="r" b="b" t="t" l="l"/>
            <a:pathLst>
              <a:path h="1618702" w="1365596">
                <a:moveTo>
                  <a:pt x="0" y="0"/>
                </a:moveTo>
                <a:lnTo>
                  <a:pt x="1365596" y="0"/>
                </a:lnTo>
                <a:lnTo>
                  <a:pt x="1365596" y="1618702"/>
                </a:lnTo>
                <a:lnTo>
                  <a:pt x="0" y="1618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2305269" y="1716014"/>
            <a:ext cx="1029324" cy="1220104"/>
          </a:xfrm>
          <a:custGeom>
            <a:avLst/>
            <a:gdLst/>
            <a:ahLst/>
            <a:cxnLst/>
            <a:rect r="r" b="b" t="t" l="l"/>
            <a:pathLst>
              <a:path h="1220104" w="1029324">
                <a:moveTo>
                  <a:pt x="0" y="0"/>
                </a:moveTo>
                <a:lnTo>
                  <a:pt x="1029324" y="0"/>
                </a:lnTo>
                <a:lnTo>
                  <a:pt x="1029324" y="1220104"/>
                </a:lnTo>
                <a:lnTo>
                  <a:pt x="0" y="1220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087" y="1797342"/>
            <a:ext cx="16782371" cy="4440251"/>
            <a:chOff x="0" y="0"/>
            <a:chExt cx="4420048" cy="1169449"/>
          </a:xfrm>
        </p:grpSpPr>
        <p:sp>
          <p:nvSpPr>
            <p:cNvPr name="Freeform 3" id="3"/>
            <p:cNvSpPr/>
            <p:nvPr/>
          </p:nvSpPr>
          <p:spPr>
            <a:xfrm flipH="false" flipV="false" rot="0">
              <a:off x="0" y="0"/>
              <a:ext cx="4420048" cy="1169449"/>
            </a:xfrm>
            <a:custGeom>
              <a:avLst/>
              <a:gdLst/>
              <a:ahLst/>
              <a:cxnLst/>
              <a:rect r="r" b="b" t="t" l="l"/>
              <a:pathLst>
                <a:path h="1169449" w="4420048">
                  <a:moveTo>
                    <a:pt x="0" y="0"/>
                  </a:moveTo>
                  <a:lnTo>
                    <a:pt x="4420048" y="0"/>
                  </a:lnTo>
                  <a:lnTo>
                    <a:pt x="4420048" y="1169449"/>
                  </a:lnTo>
                  <a:lnTo>
                    <a:pt x="0" y="1169449"/>
                  </a:lnTo>
                  <a:close/>
                </a:path>
              </a:pathLst>
            </a:custGeom>
            <a:solidFill>
              <a:srgbClr val="191919"/>
            </a:solidFill>
          </p:spPr>
        </p:sp>
        <p:sp>
          <p:nvSpPr>
            <p:cNvPr name="TextBox 4" id="4"/>
            <p:cNvSpPr txBox="true"/>
            <p:nvPr/>
          </p:nvSpPr>
          <p:spPr>
            <a:xfrm>
              <a:off x="0" y="0"/>
              <a:ext cx="4420048" cy="1169449"/>
            </a:xfrm>
            <a:prstGeom prst="rect">
              <a:avLst/>
            </a:prstGeom>
          </p:spPr>
          <p:txBody>
            <a:bodyPr anchor="ctr" rtlCol="false" tIns="50800" lIns="50800" bIns="50800" rIns="50800"/>
            <a:lstStyle/>
            <a:p>
              <a:pPr algn="ctr">
                <a:lnSpc>
                  <a:spcPts val="2879"/>
                </a:lnSpc>
              </a:pPr>
            </a:p>
          </p:txBody>
        </p:sp>
      </p:grpSp>
      <p:sp>
        <p:nvSpPr>
          <p:cNvPr name="TextBox 5" id="5"/>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6" id="6"/>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grpSp>
        <p:nvGrpSpPr>
          <p:cNvPr name="Group 7" id="7"/>
          <p:cNvGrpSpPr/>
          <p:nvPr/>
        </p:nvGrpSpPr>
        <p:grpSpPr>
          <a:xfrm rot="-5400000">
            <a:off x="5516487" y="-2032600"/>
            <a:ext cx="7247572" cy="16782371"/>
            <a:chOff x="0" y="0"/>
            <a:chExt cx="11184054" cy="25897631"/>
          </a:xfrm>
        </p:grpSpPr>
        <p:sp>
          <p:nvSpPr>
            <p:cNvPr name="Freeform 8" id="8"/>
            <p:cNvSpPr/>
            <p:nvPr/>
          </p:nvSpPr>
          <p:spPr>
            <a:xfrm flipH="false" flipV="false" rot="0">
              <a:off x="0" y="0"/>
              <a:ext cx="11184054" cy="25897632"/>
            </a:xfrm>
            <a:custGeom>
              <a:avLst/>
              <a:gdLst/>
              <a:ahLst/>
              <a:cxnLst/>
              <a:rect r="r" b="b" t="t" l="l"/>
              <a:pathLst>
                <a:path h="25897632" w="11184054">
                  <a:moveTo>
                    <a:pt x="10879254" y="0"/>
                  </a:moveTo>
                  <a:lnTo>
                    <a:pt x="304800" y="0"/>
                  </a:lnTo>
                  <a:cubicBezTo>
                    <a:pt x="135890" y="0"/>
                    <a:pt x="0" y="135890"/>
                    <a:pt x="0" y="304800"/>
                  </a:cubicBezTo>
                  <a:lnTo>
                    <a:pt x="0" y="25592832"/>
                  </a:lnTo>
                  <a:cubicBezTo>
                    <a:pt x="0" y="25761741"/>
                    <a:pt x="135890" y="25897632"/>
                    <a:pt x="304800" y="25897632"/>
                  </a:cubicBezTo>
                  <a:lnTo>
                    <a:pt x="10879254" y="25897632"/>
                  </a:lnTo>
                  <a:cubicBezTo>
                    <a:pt x="11048164" y="25897632"/>
                    <a:pt x="11184054" y="25761741"/>
                    <a:pt x="11184054" y="25592832"/>
                  </a:cubicBezTo>
                  <a:lnTo>
                    <a:pt x="11184054" y="304800"/>
                  </a:lnTo>
                  <a:cubicBezTo>
                    <a:pt x="11184054" y="135890"/>
                    <a:pt x="11048164" y="0"/>
                    <a:pt x="10879254" y="0"/>
                  </a:cubicBezTo>
                  <a:close/>
                </a:path>
              </a:pathLst>
            </a:custGeom>
            <a:solidFill>
              <a:srgbClr val="D2F0FF"/>
            </a:solidFill>
          </p:spPr>
        </p:sp>
      </p:grpSp>
      <p:sp>
        <p:nvSpPr>
          <p:cNvPr name="Freeform 9" id="9"/>
          <p:cNvSpPr/>
          <p:nvPr/>
        </p:nvSpPr>
        <p:spPr>
          <a:xfrm flipH="true" flipV="false" rot="0">
            <a:off x="13663819" y="218215"/>
            <a:ext cx="3867639" cy="3799252"/>
          </a:xfrm>
          <a:custGeom>
            <a:avLst/>
            <a:gdLst/>
            <a:ahLst/>
            <a:cxnLst/>
            <a:rect r="r" b="b" t="t" l="l"/>
            <a:pathLst>
              <a:path h="3799252" w="3867639">
                <a:moveTo>
                  <a:pt x="3867639" y="0"/>
                </a:moveTo>
                <a:lnTo>
                  <a:pt x="0" y="0"/>
                </a:lnTo>
                <a:lnTo>
                  <a:pt x="0" y="3799252"/>
                </a:lnTo>
                <a:lnTo>
                  <a:pt x="3867639" y="3799252"/>
                </a:lnTo>
                <a:lnTo>
                  <a:pt x="38676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157885" y="3148164"/>
            <a:ext cx="9505935" cy="6178858"/>
          </a:xfrm>
          <a:custGeom>
            <a:avLst/>
            <a:gdLst/>
            <a:ahLst/>
            <a:cxnLst/>
            <a:rect r="r" b="b" t="t" l="l"/>
            <a:pathLst>
              <a:path h="6178858" w="9505935">
                <a:moveTo>
                  <a:pt x="0" y="0"/>
                </a:moveTo>
                <a:lnTo>
                  <a:pt x="9505934" y="0"/>
                </a:lnTo>
                <a:lnTo>
                  <a:pt x="9505934" y="6178858"/>
                </a:lnTo>
                <a:lnTo>
                  <a:pt x="0" y="6178858"/>
                </a:lnTo>
                <a:lnTo>
                  <a:pt x="0" y="0"/>
                </a:lnTo>
                <a:close/>
              </a:path>
            </a:pathLst>
          </a:custGeom>
          <a:blipFill>
            <a:blip r:embed="rId4"/>
            <a:stretch>
              <a:fillRect l="0" t="0" r="0" b="0"/>
            </a:stretch>
          </a:blipFill>
        </p:spPr>
      </p:sp>
      <p:sp>
        <p:nvSpPr>
          <p:cNvPr name="TextBox 11" id="11"/>
          <p:cNvSpPr txBox="true"/>
          <p:nvPr/>
        </p:nvSpPr>
        <p:spPr>
          <a:xfrm rot="0">
            <a:off x="1028700" y="467772"/>
            <a:ext cx="9576602"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User Interface</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725449" y="5368795"/>
            <a:ext cx="3513792" cy="1866609"/>
            <a:chOff x="0" y="0"/>
            <a:chExt cx="4685057" cy="2488812"/>
          </a:xfrm>
        </p:grpSpPr>
        <p:grpSp>
          <p:nvGrpSpPr>
            <p:cNvPr name="Group 3" id="3"/>
            <p:cNvGrpSpPr/>
            <p:nvPr/>
          </p:nvGrpSpPr>
          <p:grpSpPr>
            <a:xfrm rot="0">
              <a:off x="0" y="0"/>
              <a:ext cx="4685057" cy="2488812"/>
              <a:chOff x="0" y="0"/>
              <a:chExt cx="7620000" cy="4047922"/>
            </a:xfrm>
          </p:grpSpPr>
          <p:sp>
            <p:nvSpPr>
              <p:cNvPr name="Freeform 4" id="4"/>
              <p:cNvSpPr/>
              <p:nvPr/>
            </p:nvSpPr>
            <p:spPr>
              <a:xfrm flipH="false" flipV="false" rot="0">
                <a:off x="0" y="0"/>
                <a:ext cx="7620000" cy="4045383"/>
              </a:xfrm>
              <a:custGeom>
                <a:avLst/>
                <a:gdLst/>
                <a:ahLst/>
                <a:cxnLst/>
                <a:rect r="r" b="b" t="t" l="l"/>
                <a:pathLst>
                  <a:path h="4045383" w="7620000">
                    <a:moveTo>
                      <a:pt x="7620000" y="3186862"/>
                    </a:moveTo>
                    <a:lnTo>
                      <a:pt x="7620000" y="222250"/>
                    </a:lnTo>
                    <a:cubicBezTo>
                      <a:pt x="7620000" y="100330"/>
                      <a:pt x="7519670" y="0"/>
                      <a:pt x="7397750" y="0"/>
                    </a:cubicBezTo>
                    <a:lnTo>
                      <a:pt x="222250" y="0"/>
                    </a:lnTo>
                    <a:cubicBezTo>
                      <a:pt x="100330" y="0"/>
                      <a:pt x="0" y="100330"/>
                      <a:pt x="0" y="222250"/>
                    </a:cubicBezTo>
                    <a:lnTo>
                      <a:pt x="0" y="3185592"/>
                    </a:lnTo>
                    <a:cubicBezTo>
                      <a:pt x="0" y="3308783"/>
                      <a:pt x="100330" y="3407842"/>
                      <a:pt x="222250" y="3407842"/>
                    </a:cubicBezTo>
                    <a:lnTo>
                      <a:pt x="3547110" y="3407842"/>
                    </a:lnTo>
                    <a:lnTo>
                      <a:pt x="3808730" y="4045383"/>
                    </a:lnTo>
                    <a:lnTo>
                      <a:pt x="4070350" y="3407842"/>
                    </a:lnTo>
                    <a:lnTo>
                      <a:pt x="7395210" y="3407842"/>
                    </a:lnTo>
                    <a:cubicBezTo>
                      <a:pt x="7519670" y="3409112"/>
                      <a:pt x="7620000" y="3310052"/>
                      <a:pt x="7620000" y="3186862"/>
                    </a:cubicBezTo>
                    <a:close/>
                  </a:path>
                </a:pathLst>
              </a:custGeom>
              <a:solidFill>
                <a:srgbClr val="001C84"/>
              </a:solidFill>
            </p:spPr>
          </p:sp>
        </p:grpSp>
        <p:sp>
          <p:nvSpPr>
            <p:cNvPr name="TextBox 5" id="5"/>
            <p:cNvSpPr txBox="true"/>
            <p:nvPr/>
          </p:nvSpPr>
          <p:spPr>
            <a:xfrm rot="0">
              <a:off x="362947" y="381703"/>
              <a:ext cx="3959163" cy="1283123"/>
            </a:xfrm>
            <a:prstGeom prst="rect">
              <a:avLst/>
            </a:prstGeom>
          </p:spPr>
          <p:txBody>
            <a:bodyPr anchor="t" rtlCol="false" tIns="0" lIns="0" bIns="0" rIns="0">
              <a:spAutoFit/>
            </a:bodyPr>
            <a:lstStyle/>
            <a:p>
              <a:pPr algn="ctr">
                <a:lnSpc>
                  <a:spcPts val="3919"/>
                </a:lnSpc>
              </a:pPr>
              <a:r>
                <a:rPr lang="en-US" sz="2800">
                  <a:solidFill>
                    <a:srgbClr val="FFFFFF"/>
                  </a:solidFill>
                  <a:latin typeface="DM Sans"/>
                  <a:ea typeface="DM Sans"/>
                  <a:cs typeface="DM Sans"/>
                  <a:sym typeface="DM Sans"/>
                </a:rPr>
                <a:t>Semoga hari Anda luar biasah.</a:t>
              </a:r>
            </a:p>
          </p:txBody>
        </p:sp>
      </p:grpSp>
      <p:sp>
        <p:nvSpPr>
          <p:cNvPr name="TextBox 6" id="6"/>
          <p:cNvSpPr txBox="true"/>
          <p:nvPr/>
        </p:nvSpPr>
        <p:spPr>
          <a:xfrm rot="0">
            <a:off x="5048759" y="3384881"/>
            <a:ext cx="6155435" cy="3802988"/>
          </a:xfrm>
          <a:prstGeom prst="rect">
            <a:avLst/>
          </a:prstGeom>
        </p:spPr>
        <p:txBody>
          <a:bodyPr anchor="t" rtlCol="false" tIns="0" lIns="0" bIns="0" rIns="0">
            <a:spAutoFit/>
          </a:bodyPr>
          <a:lstStyle/>
          <a:p>
            <a:pPr algn="l" marL="0" indent="0" lvl="0">
              <a:lnSpc>
                <a:spcPts val="14659"/>
              </a:lnSpc>
            </a:pPr>
            <a:r>
              <a:rPr lang="en-US" b="true" sz="14659" spc="-146">
                <a:solidFill>
                  <a:srgbClr val="000000"/>
                </a:solidFill>
                <a:latin typeface="DM Sans Bold"/>
                <a:ea typeface="DM Sans Bold"/>
                <a:cs typeface="DM Sans Bold"/>
                <a:sym typeface="DM Sans Bold"/>
              </a:rPr>
              <a:t>Terima</a:t>
            </a:r>
          </a:p>
          <a:p>
            <a:pPr algn="l" marL="0" indent="0" lvl="0">
              <a:lnSpc>
                <a:spcPts val="14659"/>
              </a:lnSpc>
            </a:pPr>
            <a:r>
              <a:rPr lang="en-US" b="true" sz="14659" spc="-146">
                <a:solidFill>
                  <a:srgbClr val="000000"/>
                </a:solidFill>
                <a:latin typeface="DM Sans Bold"/>
                <a:ea typeface="DM Sans Bold"/>
                <a:cs typeface="DM Sans Bold"/>
                <a:sym typeface="DM Sans Bold"/>
              </a:rPr>
              <a:t>kasih</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544603" y="1023551"/>
            <a:ext cx="726781" cy="726781"/>
            <a:chOff x="0" y="0"/>
            <a:chExt cx="969042" cy="969042"/>
          </a:xfrm>
        </p:grpSpPr>
        <p:grpSp>
          <p:nvGrpSpPr>
            <p:cNvPr name="Group 3" id="3"/>
            <p:cNvGrpSpPr/>
            <p:nvPr/>
          </p:nvGrpSpPr>
          <p:grpSpPr>
            <a:xfrm rot="0">
              <a:off x="0" y="0"/>
              <a:ext cx="969042" cy="96904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5" id="5"/>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1</a:t>
              </a:r>
            </a:p>
          </p:txBody>
        </p:sp>
      </p:grpSp>
      <p:grpSp>
        <p:nvGrpSpPr>
          <p:cNvPr name="Group 6" id="6"/>
          <p:cNvGrpSpPr/>
          <p:nvPr/>
        </p:nvGrpSpPr>
        <p:grpSpPr>
          <a:xfrm rot="0">
            <a:off x="282716" y="3636659"/>
            <a:ext cx="6108990" cy="2979639"/>
            <a:chOff x="0" y="0"/>
            <a:chExt cx="7620000" cy="4047922"/>
          </a:xfrm>
        </p:grpSpPr>
        <p:sp>
          <p:nvSpPr>
            <p:cNvPr name="Freeform 7" id="7"/>
            <p:cNvSpPr/>
            <p:nvPr/>
          </p:nvSpPr>
          <p:spPr>
            <a:xfrm flipH="false" flipV="false" rot="0">
              <a:off x="0" y="0"/>
              <a:ext cx="8299233" cy="4045383"/>
            </a:xfrm>
            <a:custGeom>
              <a:avLst/>
              <a:gdLst/>
              <a:ahLst/>
              <a:cxnLst/>
              <a:rect r="r" b="b" t="t" l="l"/>
              <a:pathLst>
                <a:path h="4045383" w="8299233">
                  <a:moveTo>
                    <a:pt x="8299233" y="3186862"/>
                  </a:moveTo>
                  <a:lnTo>
                    <a:pt x="8299233" y="222250"/>
                  </a:lnTo>
                  <a:cubicBezTo>
                    <a:pt x="8299233" y="100330"/>
                    <a:pt x="8189959" y="0"/>
                    <a:pt x="8057172" y="0"/>
                  </a:cubicBezTo>
                  <a:lnTo>
                    <a:pt x="242061" y="0"/>
                  </a:lnTo>
                  <a:cubicBezTo>
                    <a:pt x="109273" y="0"/>
                    <a:pt x="0" y="100330"/>
                    <a:pt x="0" y="222250"/>
                  </a:cubicBezTo>
                  <a:lnTo>
                    <a:pt x="0" y="3185592"/>
                  </a:lnTo>
                  <a:cubicBezTo>
                    <a:pt x="0" y="3308783"/>
                    <a:pt x="109273" y="3407842"/>
                    <a:pt x="242061" y="3407842"/>
                  </a:cubicBezTo>
                  <a:lnTo>
                    <a:pt x="3863293" y="3407842"/>
                  </a:lnTo>
                  <a:lnTo>
                    <a:pt x="4148233" y="4045383"/>
                  </a:lnTo>
                  <a:lnTo>
                    <a:pt x="4433174" y="3407842"/>
                  </a:lnTo>
                  <a:lnTo>
                    <a:pt x="8054405" y="3407842"/>
                  </a:lnTo>
                  <a:cubicBezTo>
                    <a:pt x="8189959" y="3409112"/>
                    <a:pt x="8299233" y="3310052"/>
                    <a:pt x="8299233" y="3186862"/>
                  </a:cubicBezTo>
                  <a:close/>
                </a:path>
              </a:pathLst>
            </a:custGeom>
            <a:solidFill>
              <a:srgbClr val="001C84"/>
            </a:solidFill>
          </p:spPr>
        </p:sp>
      </p:grpSp>
      <p:sp>
        <p:nvSpPr>
          <p:cNvPr name="TextBox 8" id="8"/>
          <p:cNvSpPr txBox="true"/>
          <p:nvPr/>
        </p:nvSpPr>
        <p:spPr>
          <a:xfrm rot="0">
            <a:off x="929135" y="3907903"/>
            <a:ext cx="4816151" cy="1992409"/>
          </a:xfrm>
          <a:prstGeom prst="rect">
            <a:avLst/>
          </a:prstGeom>
        </p:spPr>
        <p:txBody>
          <a:bodyPr anchor="t" rtlCol="false" tIns="0" lIns="0" bIns="0" rIns="0">
            <a:spAutoFit/>
          </a:bodyPr>
          <a:lstStyle/>
          <a:p>
            <a:pPr algn="ctr">
              <a:lnSpc>
                <a:spcPts val="7793"/>
              </a:lnSpc>
            </a:pPr>
            <a:r>
              <a:rPr lang="en-US" b="true" sz="7084">
                <a:solidFill>
                  <a:srgbClr val="FFFFFF"/>
                </a:solidFill>
                <a:latin typeface="DM Sans Bold"/>
                <a:ea typeface="DM Sans Bold"/>
                <a:cs typeface="DM Sans Bold"/>
                <a:sym typeface="DM Sans Bold"/>
              </a:rPr>
              <a:t>Alur Presentasi </a:t>
            </a:r>
          </a:p>
        </p:txBody>
      </p:sp>
      <p:grpSp>
        <p:nvGrpSpPr>
          <p:cNvPr name="Group 9" id="9"/>
          <p:cNvGrpSpPr/>
          <p:nvPr/>
        </p:nvGrpSpPr>
        <p:grpSpPr>
          <a:xfrm rot="0">
            <a:off x="7544603" y="2309839"/>
            <a:ext cx="726781" cy="726781"/>
            <a:chOff x="0" y="0"/>
            <a:chExt cx="969042" cy="969042"/>
          </a:xfrm>
        </p:grpSpPr>
        <p:grpSp>
          <p:nvGrpSpPr>
            <p:cNvPr name="Group 10" id="10"/>
            <p:cNvGrpSpPr/>
            <p:nvPr/>
          </p:nvGrpSpPr>
          <p:grpSpPr>
            <a:xfrm rot="0">
              <a:off x="0" y="0"/>
              <a:ext cx="969042" cy="96904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12" id="12"/>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2</a:t>
              </a:r>
            </a:p>
          </p:txBody>
        </p:sp>
      </p:grpSp>
      <p:grpSp>
        <p:nvGrpSpPr>
          <p:cNvPr name="Group 13" id="13"/>
          <p:cNvGrpSpPr/>
          <p:nvPr/>
        </p:nvGrpSpPr>
        <p:grpSpPr>
          <a:xfrm rot="0">
            <a:off x="7544603" y="3596128"/>
            <a:ext cx="726781" cy="726781"/>
            <a:chOff x="0" y="0"/>
            <a:chExt cx="969042" cy="969042"/>
          </a:xfrm>
        </p:grpSpPr>
        <p:grpSp>
          <p:nvGrpSpPr>
            <p:cNvPr name="Group 14" id="14"/>
            <p:cNvGrpSpPr/>
            <p:nvPr/>
          </p:nvGrpSpPr>
          <p:grpSpPr>
            <a:xfrm rot="0">
              <a:off x="0" y="0"/>
              <a:ext cx="969042" cy="96904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16" id="16"/>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3</a:t>
              </a:r>
            </a:p>
          </p:txBody>
        </p:sp>
      </p:grpSp>
      <p:grpSp>
        <p:nvGrpSpPr>
          <p:cNvPr name="Group 17" id="17"/>
          <p:cNvGrpSpPr/>
          <p:nvPr/>
        </p:nvGrpSpPr>
        <p:grpSpPr>
          <a:xfrm rot="0">
            <a:off x="7544603" y="4780109"/>
            <a:ext cx="726781" cy="726781"/>
            <a:chOff x="0" y="0"/>
            <a:chExt cx="969042" cy="969042"/>
          </a:xfrm>
        </p:grpSpPr>
        <p:grpSp>
          <p:nvGrpSpPr>
            <p:cNvPr name="Group 18" id="18"/>
            <p:cNvGrpSpPr/>
            <p:nvPr/>
          </p:nvGrpSpPr>
          <p:grpSpPr>
            <a:xfrm rot="0">
              <a:off x="0" y="0"/>
              <a:ext cx="969042" cy="96904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20" id="20"/>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4</a:t>
              </a:r>
            </a:p>
          </p:txBody>
        </p:sp>
      </p:grpSp>
      <p:sp>
        <p:nvSpPr>
          <p:cNvPr name="TextBox 21" id="21"/>
          <p:cNvSpPr txBox="true"/>
          <p:nvPr/>
        </p:nvSpPr>
        <p:spPr>
          <a:xfrm rot="0">
            <a:off x="8742398" y="1079919"/>
            <a:ext cx="5156972"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Latar Belakang </a:t>
            </a:r>
          </a:p>
        </p:txBody>
      </p:sp>
      <p:sp>
        <p:nvSpPr>
          <p:cNvPr name="TextBox 22" id="22"/>
          <p:cNvSpPr txBox="true"/>
          <p:nvPr/>
        </p:nvSpPr>
        <p:spPr>
          <a:xfrm rot="0">
            <a:off x="8742398" y="2365426"/>
            <a:ext cx="5747197"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Study Literatur dan Referensi</a:t>
            </a:r>
            <a:r>
              <a:rPr lang="en-US" sz="3200">
                <a:solidFill>
                  <a:srgbClr val="000000"/>
                </a:solidFill>
                <a:latin typeface="DM Sans"/>
                <a:ea typeface="DM Sans"/>
                <a:cs typeface="DM Sans"/>
                <a:sym typeface="DM Sans"/>
              </a:rPr>
              <a:t> </a:t>
            </a:r>
          </a:p>
        </p:txBody>
      </p:sp>
      <p:sp>
        <p:nvSpPr>
          <p:cNvPr name="TextBox 23" id="23"/>
          <p:cNvSpPr txBox="true"/>
          <p:nvPr/>
        </p:nvSpPr>
        <p:spPr>
          <a:xfrm rot="0">
            <a:off x="8742398" y="3650933"/>
            <a:ext cx="6671028"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Tujuan dan Manfaat</a:t>
            </a:r>
          </a:p>
        </p:txBody>
      </p:sp>
      <p:sp>
        <p:nvSpPr>
          <p:cNvPr name="TextBox 24" id="24"/>
          <p:cNvSpPr txBox="true"/>
          <p:nvPr/>
        </p:nvSpPr>
        <p:spPr>
          <a:xfrm rot="0">
            <a:off x="8742398" y="4836478"/>
            <a:ext cx="5747197"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Desain</a:t>
            </a:r>
          </a:p>
        </p:txBody>
      </p:sp>
      <p:grpSp>
        <p:nvGrpSpPr>
          <p:cNvPr name="Group 25" id="25"/>
          <p:cNvGrpSpPr/>
          <p:nvPr/>
        </p:nvGrpSpPr>
        <p:grpSpPr>
          <a:xfrm rot="0">
            <a:off x="7544603" y="5964091"/>
            <a:ext cx="726781" cy="726781"/>
            <a:chOff x="0" y="0"/>
            <a:chExt cx="969042" cy="969042"/>
          </a:xfrm>
        </p:grpSpPr>
        <p:grpSp>
          <p:nvGrpSpPr>
            <p:cNvPr name="Group 26" id="26"/>
            <p:cNvGrpSpPr/>
            <p:nvPr/>
          </p:nvGrpSpPr>
          <p:grpSpPr>
            <a:xfrm rot="0">
              <a:off x="0" y="0"/>
              <a:ext cx="969042" cy="969042"/>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28" id="28"/>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5</a:t>
              </a:r>
            </a:p>
          </p:txBody>
        </p:sp>
      </p:grpSp>
      <p:sp>
        <p:nvSpPr>
          <p:cNvPr name="TextBox 29" id="29"/>
          <p:cNvSpPr txBox="true"/>
          <p:nvPr/>
        </p:nvSpPr>
        <p:spPr>
          <a:xfrm rot="0">
            <a:off x="8742398" y="6020459"/>
            <a:ext cx="5156972"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Timeline</a:t>
            </a:r>
          </a:p>
        </p:txBody>
      </p:sp>
      <p:grpSp>
        <p:nvGrpSpPr>
          <p:cNvPr name="Group 30" id="30"/>
          <p:cNvGrpSpPr/>
          <p:nvPr/>
        </p:nvGrpSpPr>
        <p:grpSpPr>
          <a:xfrm rot="0">
            <a:off x="7544603" y="7247805"/>
            <a:ext cx="726781" cy="726781"/>
            <a:chOff x="0" y="0"/>
            <a:chExt cx="969042" cy="969042"/>
          </a:xfrm>
        </p:grpSpPr>
        <p:grpSp>
          <p:nvGrpSpPr>
            <p:cNvPr name="Group 31" id="31"/>
            <p:cNvGrpSpPr/>
            <p:nvPr/>
          </p:nvGrpSpPr>
          <p:grpSpPr>
            <a:xfrm rot="0">
              <a:off x="0" y="0"/>
              <a:ext cx="969042" cy="969042"/>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33" id="33"/>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6</a:t>
              </a:r>
            </a:p>
          </p:txBody>
        </p:sp>
      </p:grpSp>
      <p:sp>
        <p:nvSpPr>
          <p:cNvPr name="TextBox 34" id="34"/>
          <p:cNvSpPr txBox="true"/>
          <p:nvPr/>
        </p:nvSpPr>
        <p:spPr>
          <a:xfrm rot="0">
            <a:off x="8742398" y="7304173"/>
            <a:ext cx="5156972"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Dataset</a:t>
            </a:r>
          </a:p>
        </p:txBody>
      </p:sp>
      <p:sp>
        <p:nvSpPr>
          <p:cNvPr name="AutoShape 35" id="35"/>
          <p:cNvSpPr/>
          <p:nvPr/>
        </p:nvSpPr>
        <p:spPr>
          <a:xfrm flipV="true">
            <a:off x="6077148" y="3143863"/>
            <a:ext cx="0" cy="3576856"/>
          </a:xfrm>
          <a:prstGeom prst="line">
            <a:avLst/>
          </a:prstGeom>
          <a:ln cap="flat" w="123825">
            <a:solidFill>
              <a:srgbClr val="000000"/>
            </a:solidFill>
            <a:prstDash val="solid"/>
            <a:headEnd type="none" len="sm" w="sm"/>
            <a:tailEnd type="none" len="sm" w="sm"/>
          </a:ln>
        </p:spPr>
      </p:sp>
      <p:grpSp>
        <p:nvGrpSpPr>
          <p:cNvPr name="Group 36" id="36"/>
          <p:cNvGrpSpPr/>
          <p:nvPr/>
        </p:nvGrpSpPr>
        <p:grpSpPr>
          <a:xfrm rot="0">
            <a:off x="7544603" y="8531519"/>
            <a:ext cx="726781" cy="726781"/>
            <a:chOff x="0" y="0"/>
            <a:chExt cx="969042" cy="969042"/>
          </a:xfrm>
        </p:grpSpPr>
        <p:grpSp>
          <p:nvGrpSpPr>
            <p:cNvPr name="Group 37" id="37"/>
            <p:cNvGrpSpPr/>
            <p:nvPr/>
          </p:nvGrpSpPr>
          <p:grpSpPr>
            <a:xfrm rot="0">
              <a:off x="0" y="0"/>
              <a:ext cx="969042" cy="969042"/>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39" id="39"/>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7</a:t>
              </a:r>
            </a:p>
          </p:txBody>
        </p:sp>
      </p:grpSp>
      <p:sp>
        <p:nvSpPr>
          <p:cNvPr name="TextBox 40" id="40"/>
          <p:cNvSpPr txBox="true"/>
          <p:nvPr/>
        </p:nvSpPr>
        <p:spPr>
          <a:xfrm rot="0">
            <a:off x="8742398" y="8587887"/>
            <a:ext cx="5156972"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ea typeface="DM Sans"/>
                <a:cs typeface="DM Sans"/>
                <a:sym typeface="DM Sans"/>
              </a:rPr>
              <a:t>Progres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5432272" y="-2596985"/>
            <a:ext cx="7423455" cy="16628961"/>
            <a:chOff x="0" y="0"/>
            <a:chExt cx="20107401" cy="45041719"/>
          </a:xfrm>
        </p:grpSpPr>
        <p:sp>
          <p:nvSpPr>
            <p:cNvPr name="Freeform 3" id="3"/>
            <p:cNvSpPr/>
            <p:nvPr/>
          </p:nvSpPr>
          <p:spPr>
            <a:xfrm flipH="false" flipV="false" rot="0">
              <a:off x="0" y="0"/>
              <a:ext cx="20107401" cy="45041719"/>
            </a:xfrm>
            <a:custGeom>
              <a:avLst/>
              <a:gdLst/>
              <a:ahLst/>
              <a:cxnLst/>
              <a:rect r="r" b="b" t="t" l="l"/>
              <a:pathLst>
                <a:path h="45041719" w="20107401">
                  <a:moveTo>
                    <a:pt x="19802601" y="0"/>
                  </a:moveTo>
                  <a:lnTo>
                    <a:pt x="304800" y="0"/>
                  </a:lnTo>
                  <a:cubicBezTo>
                    <a:pt x="135890" y="0"/>
                    <a:pt x="0" y="135890"/>
                    <a:pt x="0" y="304800"/>
                  </a:cubicBezTo>
                  <a:lnTo>
                    <a:pt x="0" y="44736919"/>
                  </a:lnTo>
                  <a:cubicBezTo>
                    <a:pt x="0" y="44905830"/>
                    <a:pt x="135890" y="45041719"/>
                    <a:pt x="304800" y="45041719"/>
                  </a:cubicBezTo>
                  <a:lnTo>
                    <a:pt x="19802601" y="45041719"/>
                  </a:lnTo>
                  <a:cubicBezTo>
                    <a:pt x="19971511" y="45041719"/>
                    <a:pt x="20107401" y="44905830"/>
                    <a:pt x="20107401" y="44736919"/>
                  </a:cubicBezTo>
                  <a:lnTo>
                    <a:pt x="20107401" y="304800"/>
                  </a:lnTo>
                  <a:cubicBezTo>
                    <a:pt x="20107401" y="135890"/>
                    <a:pt x="19971511" y="0"/>
                    <a:pt x="19802601" y="0"/>
                  </a:cubicBezTo>
                  <a:close/>
                </a:path>
              </a:pathLst>
            </a:custGeom>
            <a:solidFill>
              <a:srgbClr val="D2F0FF"/>
            </a:solidFill>
          </p:spPr>
        </p:sp>
      </p:grpSp>
      <p:sp>
        <p:nvSpPr>
          <p:cNvPr name="TextBox 4" id="4"/>
          <p:cNvSpPr txBox="true"/>
          <p:nvPr/>
        </p:nvSpPr>
        <p:spPr>
          <a:xfrm rot="0">
            <a:off x="1030809" y="2143177"/>
            <a:ext cx="16273247" cy="7145448"/>
          </a:xfrm>
          <a:prstGeom prst="rect">
            <a:avLst/>
          </a:prstGeom>
        </p:spPr>
        <p:txBody>
          <a:bodyPr anchor="t" rtlCol="false" tIns="0" lIns="0" bIns="0" rIns="0">
            <a:spAutoFit/>
          </a:bodyPr>
          <a:lstStyle/>
          <a:p>
            <a:pPr algn="just">
              <a:lnSpc>
                <a:spcPts val="3581"/>
              </a:lnSpc>
            </a:pPr>
            <a:r>
              <a:rPr lang="en-US" sz="2558" b="true">
                <a:solidFill>
                  <a:srgbClr val="000000"/>
                </a:solidFill>
                <a:latin typeface="DM Sans Bold"/>
                <a:ea typeface="DM Sans Bold"/>
                <a:cs typeface="DM Sans Bold"/>
                <a:sym typeface="DM Sans Bold"/>
              </a:rPr>
              <a:t>Pemantauan kualitas air adalah aspek krusial dalam menjaga keberlanjutan dan keamanan sumber daya air, yang merupakan sumber daya penting bagi kehidupan. Namun, ketersediaan air yang dapat dikonsumsi terbatas, dan mengingat banyaknya penyakit menular yang dapat ditularkan melalui air, pemantauan kualitas air secara kontinu menjadi sangat penting. Dalam konteks ini, pembelajaran mesin, sebuah cabang dari kecerdasan buatan, memungkinkan sistem untuk belajar dan memperbaiki diri dari data yang ada. Teknik pembelajaran mesin digunakan untuk mengoptimalkan model klasifikasi yang dapat memprediksi kualitas air, dengan memanfaatkan data yang tersedia dapat memantau parameter kualitas air. Model yang dioptimalkan ini memproses data dengan cepat dan akurat, mengklasifikasikan serta memprediksi indikator kualitas air seperti tingkat kontaminan atau parameter penting lainnya.</a:t>
            </a:r>
          </a:p>
          <a:p>
            <a:pPr algn="just">
              <a:lnSpc>
                <a:spcPts val="3581"/>
              </a:lnSpc>
            </a:pPr>
          </a:p>
          <a:p>
            <a:pPr algn="just" marL="0" indent="0" lvl="0">
              <a:lnSpc>
                <a:spcPts val="3581"/>
              </a:lnSpc>
            </a:pPr>
            <a:r>
              <a:rPr lang="en-US" b="true" sz="2558">
                <a:solidFill>
                  <a:srgbClr val="000000"/>
                </a:solidFill>
                <a:latin typeface="DM Sans Bold"/>
                <a:ea typeface="DM Sans Bold"/>
                <a:cs typeface="DM Sans Bold"/>
                <a:sym typeface="DM Sans Bold"/>
              </a:rPr>
              <a:t>Salah satu langkah cerdas adalah menerapkan Simulated Annealing, sebuah algoritme optimisasi, untuk mengoptimalkan parameter model klasifikasi kualitas air. Algoritme ini membantu mencari solusi optimal dalam ruang parameter yang kompleks, meningkatkan performa prediksi model klasifikasi kualitas air. Dengan pengoptimalan parameter model menggunakan Simulated Annealing, diharapkan hasil prediksi model menjadi lebih akurat dan handal dalam pemantauan kualitas air secara real-time.</a:t>
            </a:r>
          </a:p>
        </p:txBody>
      </p:sp>
      <p:sp>
        <p:nvSpPr>
          <p:cNvPr name="TextBox 5" id="5"/>
          <p:cNvSpPr txBox="true"/>
          <p:nvPr/>
        </p:nvSpPr>
        <p:spPr>
          <a:xfrm rot="0">
            <a:off x="1028700" y="781221"/>
            <a:ext cx="6353066" cy="913165"/>
          </a:xfrm>
          <a:prstGeom prst="rect">
            <a:avLst/>
          </a:prstGeom>
        </p:spPr>
        <p:txBody>
          <a:bodyPr anchor="t" rtlCol="false" tIns="0" lIns="0" bIns="0" rIns="0">
            <a:spAutoFit/>
          </a:bodyPr>
          <a:lstStyle/>
          <a:p>
            <a:pPr algn="l">
              <a:lnSpc>
                <a:spcPts val="7009"/>
              </a:lnSpc>
            </a:pPr>
            <a:r>
              <a:rPr lang="en-US" sz="6372" b="true">
                <a:solidFill>
                  <a:srgbClr val="001C84"/>
                </a:solidFill>
                <a:latin typeface="DM Sans Bold"/>
                <a:ea typeface="DM Sans Bold"/>
                <a:cs typeface="DM Sans Bold"/>
                <a:sym typeface="DM Sans Bold"/>
              </a:rPr>
              <a:t>Latar Belakang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0222" y="2576293"/>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1</a:t>
            </a:r>
          </a:p>
        </p:txBody>
      </p:sp>
      <p:sp>
        <p:nvSpPr>
          <p:cNvPr name="TextBox 3" id="3"/>
          <p:cNvSpPr txBox="true"/>
          <p:nvPr/>
        </p:nvSpPr>
        <p:spPr>
          <a:xfrm rot="0">
            <a:off x="1350222" y="3712650"/>
            <a:ext cx="392904" cy="552485"/>
          </a:xfrm>
          <a:prstGeom prst="rect">
            <a:avLst/>
          </a:prstGeom>
        </p:spPr>
        <p:txBody>
          <a:bodyPr anchor="t" rtlCol="false" tIns="0" lIns="0" bIns="0" rIns="0">
            <a:spAutoFit/>
          </a:bodyPr>
          <a:lstStyle/>
          <a:p>
            <a:pPr algn="ctr" marL="0" indent="0" lvl="0">
              <a:lnSpc>
                <a:spcPts val="4575"/>
              </a:lnSpc>
              <a:spcBef>
                <a:spcPct val="0"/>
              </a:spcBef>
            </a:pPr>
            <a:r>
              <a:rPr lang="en-US" b="true" sz="3268">
                <a:solidFill>
                  <a:srgbClr val="FFFFFF"/>
                </a:solidFill>
                <a:latin typeface="DM Sans Bold"/>
                <a:ea typeface="DM Sans Bold"/>
                <a:cs typeface="DM Sans Bold"/>
                <a:sym typeface="DM Sans Bold"/>
              </a:rPr>
              <a:t>2</a:t>
            </a:r>
          </a:p>
        </p:txBody>
      </p:sp>
      <p:sp>
        <p:nvSpPr>
          <p:cNvPr name="TextBox 4" id="4"/>
          <p:cNvSpPr txBox="true"/>
          <p:nvPr/>
        </p:nvSpPr>
        <p:spPr>
          <a:xfrm rot="0">
            <a:off x="1028700" y="467772"/>
            <a:ext cx="6937301" cy="1000695"/>
          </a:xfrm>
          <a:prstGeom prst="rect">
            <a:avLst/>
          </a:prstGeom>
        </p:spPr>
        <p:txBody>
          <a:bodyPr anchor="t" rtlCol="false" tIns="0" lIns="0" bIns="0" rIns="0">
            <a:spAutoFit/>
          </a:bodyPr>
          <a:lstStyle/>
          <a:p>
            <a:pPr algn="l">
              <a:lnSpc>
                <a:spcPts val="7700"/>
              </a:lnSpc>
            </a:pPr>
            <a:r>
              <a:rPr lang="en-US" sz="7000" b="true">
                <a:solidFill>
                  <a:srgbClr val="001C84"/>
                </a:solidFill>
                <a:latin typeface="DM Sans Bold"/>
                <a:ea typeface="DM Sans Bold"/>
                <a:cs typeface="DM Sans Bold"/>
                <a:sym typeface="DM Sans Bold"/>
              </a:rPr>
              <a:t>Studi Literatur</a:t>
            </a:r>
          </a:p>
        </p:txBody>
      </p:sp>
      <p:grpSp>
        <p:nvGrpSpPr>
          <p:cNvPr name="Group 5" id="5"/>
          <p:cNvGrpSpPr/>
          <p:nvPr/>
        </p:nvGrpSpPr>
        <p:grpSpPr>
          <a:xfrm rot="-5400000">
            <a:off x="1226438" y="2257448"/>
            <a:ext cx="7247572" cy="8202274"/>
            <a:chOff x="0" y="0"/>
            <a:chExt cx="11184054" cy="12657298"/>
          </a:xfrm>
        </p:grpSpPr>
        <p:sp>
          <p:nvSpPr>
            <p:cNvPr name="Freeform 6" id="6"/>
            <p:cNvSpPr/>
            <p:nvPr/>
          </p:nvSpPr>
          <p:spPr>
            <a:xfrm flipH="false" flipV="false" rot="0">
              <a:off x="0" y="0"/>
              <a:ext cx="11184054" cy="12657298"/>
            </a:xfrm>
            <a:custGeom>
              <a:avLst/>
              <a:gdLst/>
              <a:ahLst/>
              <a:cxnLst/>
              <a:rect r="r" b="b" t="t" l="l"/>
              <a:pathLst>
                <a:path h="12657298" w="11184054">
                  <a:moveTo>
                    <a:pt x="10879254" y="0"/>
                  </a:moveTo>
                  <a:lnTo>
                    <a:pt x="304800" y="0"/>
                  </a:lnTo>
                  <a:cubicBezTo>
                    <a:pt x="135890" y="0"/>
                    <a:pt x="0" y="135890"/>
                    <a:pt x="0" y="304800"/>
                  </a:cubicBezTo>
                  <a:lnTo>
                    <a:pt x="0" y="12352498"/>
                  </a:lnTo>
                  <a:cubicBezTo>
                    <a:pt x="0" y="12521408"/>
                    <a:pt x="135890" y="12657298"/>
                    <a:pt x="304800" y="12657298"/>
                  </a:cubicBezTo>
                  <a:lnTo>
                    <a:pt x="10879254" y="12657298"/>
                  </a:lnTo>
                  <a:cubicBezTo>
                    <a:pt x="11048164" y="12657298"/>
                    <a:pt x="11184054" y="12521408"/>
                    <a:pt x="11184054" y="12352498"/>
                  </a:cubicBezTo>
                  <a:lnTo>
                    <a:pt x="11184054" y="304800"/>
                  </a:lnTo>
                  <a:cubicBezTo>
                    <a:pt x="11184054" y="135890"/>
                    <a:pt x="11048164" y="0"/>
                    <a:pt x="10879254" y="0"/>
                  </a:cubicBezTo>
                  <a:close/>
                </a:path>
              </a:pathLst>
            </a:custGeom>
            <a:solidFill>
              <a:srgbClr val="D2F0FF"/>
            </a:solidFill>
          </p:spPr>
        </p:sp>
      </p:grpSp>
      <p:grpSp>
        <p:nvGrpSpPr>
          <p:cNvPr name="Group 7" id="7"/>
          <p:cNvGrpSpPr/>
          <p:nvPr/>
        </p:nvGrpSpPr>
        <p:grpSpPr>
          <a:xfrm rot="0">
            <a:off x="2248325" y="2062953"/>
            <a:ext cx="5203797" cy="1821163"/>
            <a:chOff x="0" y="0"/>
            <a:chExt cx="6938396" cy="2428217"/>
          </a:xfrm>
        </p:grpSpPr>
        <p:grpSp>
          <p:nvGrpSpPr>
            <p:cNvPr name="Group 8" id="8"/>
            <p:cNvGrpSpPr/>
            <p:nvPr/>
          </p:nvGrpSpPr>
          <p:grpSpPr>
            <a:xfrm rot="0">
              <a:off x="0" y="0"/>
              <a:ext cx="6938396" cy="2428217"/>
              <a:chOff x="0" y="0"/>
              <a:chExt cx="7620000" cy="2666756"/>
            </a:xfrm>
          </p:grpSpPr>
          <p:sp>
            <p:nvSpPr>
              <p:cNvPr name="Freeform 9" id="9"/>
              <p:cNvSpPr/>
              <p:nvPr/>
            </p:nvSpPr>
            <p:spPr>
              <a:xfrm flipH="false" flipV="false" rot="0">
                <a:off x="0" y="0"/>
                <a:ext cx="7620000" cy="2664217"/>
              </a:xfrm>
              <a:custGeom>
                <a:avLst/>
                <a:gdLst/>
                <a:ahLst/>
                <a:cxnLst/>
                <a:rect r="r" b="b" t="t" l="l"/>
                <a:pathLst>
                  <a:path h="2664217" w="7620000">
                    <a:moveTo>
                      <a:pt x="7620000" y="1805696"/>
                    </a:moveTo>
                    <a:lnTo>
                      <a:pt x="7620000" y="222250"/>
                    </a:lnTo>
                    <a:cubicBezTo>
                      <a:pt x="7620000" y="100330"/>
                      <a:pt x="7519670" y="0"/>
                      <a:pt x="7397750" y="0"/>
                    </a:cubicBezTo>
                    <a:lnTo>
                      <a:pt x="222250" y="0"/>
                    </a:lnTo>
                    <a:cubicBezTo>
                      <a:pt x="100330" y="0"/>
                      <a:pt x="0" y="100330"/>
                      <a:pt x="0" y="222250"/>
                    </a:cubicBezTo>
                    <a:lnTo>
                      <a:pt x="0" y="1804426"/>
                    </a:lnTo>
                    <a:cubicBezTo>
                      <a:pt x="0" y="1927617"/>
                      <a:pt x="100330" y="2026676"/>
                      <a:pt x="222250" y="2026676"/>
                    </a:cubicBezTo>
                    <a:lnTo>
                      <a:pt x="3547110" y="2026676"/>
                    </a:lnTo>
                    <a:lnTo>
                      <a:pt x="3808730" y="2664217"/>
                    </a:lnTo>
                    <a:lnTo>
                      <a:pt x="4070350" y="2026676"/>
                    </a:lnTo>
                    <a:lnTo>
                      <a:pt x="7395210" y="2026676"/>
                    </a:lnTo>
                    <a:cubicBezTo>
                      <a:pt x="7519670" y="2027946"/>
                      <a:pt x="7620000" y="1928886"/>
                      <a:pt x="7620000" y="1805696"/>
                    </a:cubicBezTo>
                    <a:close/>
                  </a:path>
                </a:pathLst>
              </a:custGeom>
              <a:solidFill>
                <a:srgbClr val="001C84"/>
              </a:solidFill>
            </p:spPr>
          </p:sp>
        </p:grpSp>
        <p:sp>
          <p:nvSpPr>
            <p:cNvPr name="TextBox 10" id="10"/>
            <p:cNvSpPr txBox="true"/>
            <p:nvPr/>
          </p:nvSpPr>
          <p:spPr>
            <a:xfrm rot="0">
              <a:off x="993659" y="416273"/>
              <a:ext cx="4951079" cy="878278"/>
            </a:xfrm>
            <a:prstGeom prst="rect">
              <a:avLst/>
            </a:prstGeom>
          </p:spPr>
          <p:txBody>
            <a:bodyPr anchor="t" rtlCol="false" tIns="0" lIns="0" bIns="0" rIns="0">
              <a:spAutoFit/>
            </a:bodyPr>
            <a:lstStyle/>
            <a:p>
              <a:pPr algn="ctr" marL="0" indent="0" lvl="0">
                <a:lnSpc>
                  <a:spcPts val="5669"/>
                </a:lnSpc>
              </a:pPr>
              <a:r>
                <a:rPr lang="en-US" b="true" sz="4049">
                  <a:solidFill>
                    <a:srgbClr val="FFFFFF"/>
                  </a:solidFill>
                  <a:latin typeface="DM Sans Bold"/>
                  <a:ea typeface="DM Sans Bold"/>
                  <a:cs typeface="DM Sans Bold"/>
                  <a:sym typeface="DM Sans Bold"/>
                </a:rPr>
                <a:t>Klasifikasi</a:t>
              </a:r>
            </a:p>
          </p:txBody>
        </p:sp>
      </p:grpSp>
      <p:grpSp>
        <p:nvGrpSpPr>
          <p:cNvPr name="Group 11" id="11"/>
          <p:cNvGrpSpPr/>
          <p:nvPr/>
        </p:nvGrpSpPr>
        <p:grpSpPr>
          <a:xfrm rot="-293832">
            <a:off x="7404782" y="207128"/>
            <a:ext cx="4102808" cy="1683773"/>
            <a:chOff x="0" y="0"/>
            <a:chExt cx="5470411" cy="2245031"/>
          </a:xfrm>
        </p:grpSpPr>
        <p:grpSp>
          <p:nvGrpSpPr>
            <p:cNvPr name="Group 12" id="12"/>
            <p:cNvGrpSpPr/>
            <p:nvPr/>
          </p:nvGrpSpPr>
          <p:grpSpPr>
            <a:xfrm rot="0">
              <a:off x="0" y="0"/>
              <a:ext cx="1520857" cy="1494438"/>
              <a:chOff x="0" y="0"/>
              <a:chExt cx="3216910" cy="3161030"/>
            </a:xfrm>
          </p:grpSpPr>
          <p:sp>
            <p:nvSpPr>
              <p:cNvPr name="Freeform 13" id="13"/>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4" id="14"/>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5" id="1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6" id="16"/>
            <p:cNvSpPr txBox="true"/>
            <p:nvPr/>
          </p:nvSpPr>
          <p:spPr>
            <a:xfrm rot="0">
              <a:off x="199052" y="370004"/>
              <a:ext cx="1122752" cy="404753"/>
            </a:xfrm>
            <a:prstGeom prst="rect">
              <a:avLst/>
            </a:prstGeom>
          </p:spPr>
          <p:txBody>
            <a:bodyPr anchor="t" rtlCol="false" tIns="0" lIns="0" bIns="0" rIns="0">
              <a:spAutoFit/>
            </a:bodyPr>
            <a:lstStyle/>
            <a:p>
              <a:pPr algn="l">
                <a:lnSpc>
                  <a:spcPts val="1219"/>
                </a:lnSpc>
              </a:pPr>
              <a:r>
                <a:rPr lang="en-US" sz="930">
                  <a:solidFill>
                    <a:srgbClr val="000000"/>
                  </a:solidFill>
                  <a:latin typeface="DM Sans"/>
                  <a:ea typeface="DM Sans"/>
                  <a:cs typeface="DM Sans"/>
                  <a:sym typeface="DM Sans"/>
                </a:rPr>
                <a:t>Tuliskan gagasan disini.</a:t>
              </a:r>
            </a:p>
          </p:txBody>
        </p:sp>
        <p:grpSp>
          <p:nvGrpSpPr>
            <p:cNvPr name="Group 17" id="17"/>
            <p:cNvGrpSpPr>
              <a:grpSpLocks noChangeAspect="true"/>
            </p:cNvGrpSpPr>
            <p:nvPr/>
          </p:nvGrpSpPr>
          <p:grpSpPr>
            <a:xfrm rot="293832">
              <a:off x="704344" y="798703"/>
              <a:ext cx="1260050" cy="1260045"/>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29136" t="-42624" r="-225633" b="-227223"/>
                </a:stretch>
              </a:blipFill>
            </p:spPr>
          </p:sp>
        </p:grpSp>
        <p:grpSp>
          <p:nvGrpSpPr>
            <p:cNvPr name="Group 19" id="19"/>
            <p:cNvGrpSpPr/>
            <p:nvPr/>
          </p:nvGrpSpPr>
          <p:grpSpPr>
            <a:xfrm rot="0">
              <a:off x="2088089" y="132438"/>
              <a:ext cx="1520857" cy="1494438"/>
              <a:chOff x="0" y="0"/>
              <a:chExt cx="3216910" cy="3161030"/>
            </a:xfrm>
          </p:grpSpPr>
          <p:sp>
            <p:nvSpPr>
              <p:cNvPr name="Freeform 20" id="20"/>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1" id="21"/>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2" id="22"/>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3" id="23"/>
            <p:cNvSpPr txBox="true"/>
            <p:nvPr/>
          </p:nvSpPr>
          <p:spPr>
            <a:xfrm rot="0">
              <a:off x="2287142" y="502443"/>
              <a:ext cx="1122752" cy="404753"/>
            </a:xfrm>
            <a:prstGeom prst="rect">
              <a:avLst/>
            </a:prstGeom>
          </p:spPr>
          <p:txBody>
            <a:bodyPr anchor="t" rtlCol="false" tIns="0" lIns="0" bIns="0" rIns="0">
              <a:spAutoFit/>
            </a:bodyPr>
            <a:lstStyle/>
            <a:p>
              <a:pPr algn="l">
                <a:lnSpc>
                  <a:spcPts val="1219"/>
                </a:lnSpc>
              </a:pPr>
              <a:r>
                <a:rPr lang="en-US" sz="930">
                  <a:solidFill>
                    <a:srgbClr val="000000"/>
                  </a:solidFill>
                  <a:latin typeface="DM Sans"/>
                  <a:ea typeface="DM Sans"/>
                  <a:cs typeface="DM Sans"/>
                  <a:sym typeface="DM Sans"/>
                </a:rPr>
                <a:t>Tuliskan gagasan disini.</a:t>
              </a:r>
            </a:p>
          </p:txBody>
        </p:sp>
        <p:grpSp>
          <p:nvGrpSpPr>
            <p:cNvPr name="Group 24" id="24"/>
            <p:cNvGrpSpPr>
              <a:grpSpLocks noChangeAspect="true"/>
            </p:cNvGrpSpPr>
            <p:nvPr/>
          </p:nvGrpSpPr>
          <p:grpSpPr>
            <a:xfrm rot="293832">
              <a:off x="4158876" y="933501"/>
              <a:ext cx="1260050" cy="1260045"/>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18122" t="-42624" r="-71886" b="-117382"/>
                </a:stretch>
              </a:blipFill>
            </p:spPr>
          </p:sp>
        </p:grpSp>
        <p:grpSp>
          <p:nvGrpSpPr>
            <p:cNvPr name="Group 26" id="26"/>
            <p:cNvGrpSpPr>
              <a:grpSpLocks noChangeAspect="true"/>
            </p:cNvGrpSpPr>
            <p:nvPr/>
          </p:nvGrpSpPr>
          <p:grpSpPr>
            <a:xfrm rot="293832">
              <a:off x="3071212" y="840309"/>
              <a:ext cx="1260050" cy="1260045"/>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58291" t="-36231" r="-116642" b="-247060"/>
                </a:stretch>
              </a:blipFill>
            </p:spPr>
          </p:sp>
        </p:grpSp>
      </p:grpSp>
      <p:grpSp>
        <p:nvGrpSpPr>
          <p:cNvPr name="Group 28" id="28"/>
          <p:cNvGrpSpPr/>
          <p:nvPr/>
        </p:nvGrpSpPr>
        <p:grpSpPr>
          <a:xfrm rot="-5400000">
            <a:off x="9933537" y="2257448"/>
            <a:ext cx="7247572" cy="8202274"/>
            <a:chOff x="0" y="0"/>
            <a:chExt cx="11184054" cy="12657298"/>
          </a:xfrm>
        </p:grpSpPr>
        <p:sp>
          <p:nvSpPr>
            <p:cNvPr name="Freeform 29" id="29"/>
            <p:cNvSpPr/>
            <p:nvPr/>
          </p:nvSpPr>
          <p:spPr>
            <a:xfrm flipH="false" flipV="false" rot="0">
              <a:off x="0" y="0"/>
              <a:ext cx="11184054" cy="12657298"/>
            </a:xfrm>
            <a:custGeom>
              <a:avLst/>
              <a:gdLst/>
              <a:ahLst/>
              <a:cxnLst/>
              <a:rect r="r" b="b" t="t" l="l"/>
              <a:pathLst>
                <a:path h="12657298" w="11184054">
                  <a:moveTo>
                    <a:pt x="10879254" y="0"/>
                  </a:moveTo>
                  <a:lnTo>
                    <a:pt x="304800" y="0"/>
                  </a:lnTo>
                  <a:cubicBezTo>
                    <a:pt x="135890" y="0"/>
                    <a:pt x="0" y="135890"/>
                    <a:pt x="0" y="304800"/>
                  </a:cubicBezTo>
                  <a:lnTo>
                    <a:pt x="0" y="12352498"/>
                  </a:lnTo>
                  <a:cubicBezTo>
                    <a:pt x="0" y="12521408"/>
                    <a:pt x="135890" y="12657298"/>
                    <a:pt x="304800" y="12657298"/>
                  </a:cubicBezTo>
                  <a:lnTo>
                    <a:pt x="10879254" y="12657298"/>
                  </a:lnTo>
                  <a:cubicBezTo>
                    <a:pt x="11048164" y="12657298"/>
                    <a:pt x="11184054" y="12521408"/>
                    <a:pt x="11184054" y="12352498"/>
                  </a:cubicBezTo>
                  <a:lnTo>
                    <a:pt x="11184054" y="304800"/>
                  </a:lnTo>
                  <a:cubicBezTo>
                    <a:pt x="11184054" y="135890"/>
                    <a:pt x="11048164" y="0"/>
                    <a:pt x="10879254" y="0"/>
                  </a:cubicBezTo>
                  <a:close/>
                </a:path>
              </a:pathLst>
            </a:custGeom>
            <a:solidFill>
              <a:srgbClr val="D2F0FF"/>
            </a:solidFill>
          </p:spPr>
        </p:sp>
      </p:grpSp>
      <p:sp>
        <p:nvSpPr>
          <p:cNvPr name="TextBox 30" id="30"/>
          <p:cNvSpPr txBox="true"/>
          <p:nvPr/>
        </p:nvSpPr>
        <p:spPr>
          <a:xfrm rot="0">
            <a:off x="9752314" y="3904755"/>
            <a:ext cx="7526036" cy="5925185"/>
          </a:xfrm>
          <a:prstGeom prst="rect">
            <a:avLst/>
          </a:prstGeom>
        </p:spPr>
        <p:txBody>
          <a:bodyPr anchor="t" rtlCol="false" tIns="0" lIns="0" bIns="0" rIns="0">
            <a:spAutoFit/>
          </a:bodyPr>
          <a:lstStyle/>
          <a:p>
            <a:pPr algn="just" marL="0" indent="0" lvl="0">
              <a:lnSpc>
                <a:spcPts val="3640"/>
              </a:lnSpc>
            </a:pPr>
            <a:r>
              <a:rPr lang="en-US" sz="2600">
                <a:solidFill>
                  <a:srgbClr val="000000"/>
                </a:solidFill>
                <a:latin typeface="DM Sans"/>
                <a:ea typeface="DM Sans"/>
                <a:cs typeface="DM Sans"/>
                <a:sym typeface="DM Sans"/>
              </a:rPr>
              <a:t>Ide dasar simulated annealing terbentuk dari pemrosesan logam. Annealing (memanaskan kemudian mendinginkan) dalam pemrosesan logam ini adalah suatu proses bagaimana membuat bentuk cair berangsur-angsur menjadi bentuk yang lebih padat seiring dengan penurunan temperatur. Simulated annealing biasanya digunakan untuk penyelesaian masalah yang mana perubahan keadaaan dari suatu kondisi ke kondisi yang lainnya membutuhkan ruang yang sangat luas. Pada simulated annealing ada 3 parameter yang sangat menentukan, yaitu: tetangga, gain, dan temperature. </a:t>
            </a:r>
          </a:p>
        </p:txBody>
      </p:sp>
      <p:sp>
        <p:nvSpPr>
          <p:cNvPr name="TextBox 31" id="31"/>
          <p:cNvSpPr txBox="true"/>
          <p:nvPr/>
        </p:nvSpPr>
        <p:spPr>
          <a:xfrm rot="0">
            <a:off x="1147880" y="4234643"/>
            <a:ext cx="7404687" cy="4181208"/>
          </a:xfrm>
          <a:prstGeom prst="rect">
            <a:avLst/>
          </a:prstGeom>
        </p:spPr>
        <p:txBody>
          <a:bodyPr anchor="t" rtlCol="false" tIns="0" lIns="0" bIns="0" rIns="0">
            <a:spAutoFit/>
          </a:bodyPr>
          <a:lstStyle/>
          <a:p>
            <a:pPr algn="just" marL="0" indent="0" lvl="0">
              <a:lnSpc>
                <a:spcPts val="4739"/>
              </a:lnSpc>
            </a:pPr>
            <a:r>
              <a:rPr lang="en-US" sz="3385">
                <a:solidFill>
                  <a:srgbClr val="000000"/>
                </a:solidFill>
                <a:latin typeface="DM Sans"/>
                <a:ea typeface="DM Sans"/>
                <a:cs typeface="DM Sans"/>
                <a:sym typeface="DM Sans"/>
              </a:rPr>
              <a:t>Klasifikasi adalah suatu teknik atau pendekatan dalam analisis data yang digunakan untuk mengelompokkan atau mengkategorikan data ke dalam kelas atau kategori yang berbeda berdasarkan karakteristik atau atribut tertentu.</a:t>
            </a:r>
          </a:p>
        </p:txBody>
      </p:sp>
      <p:grpSp>
        <p:nvGrpSpPr>
          <p:cNvPr name="Group 32" id="32"/>
          <p:cNvGrpSpPr/>
          <p:nvPr/>
        </p:nvGrpSpPr>
        <p:grpSpPr>
          <a:xfrm rot="0">
            <a:off x="11175267" y="1833507"/>
            <a:ext cx="4680130" cy="2050609"/>
            <a:chOff x="0" y="0"/>
            <a:chExt cx="6240173" cy="2734145"/>
          </a:xfrm>
        </p:grpSpPr>
        <p:grpSp>
          <p:nvGrpSpPr>
            <p:cNvPr name="Group 33" id="33"/>
            <p:cNvGrpSpPr/>
            <p:nvPr/>
          </p:nvGrpSpPr>
          <p:grpSpPr>
            <a:xfrm rot="0">
              <a:off x="0" y="0"/>
              <a:ext cx="6240173" cy="2734145"/>
              <a:chOff x="0" y="0"/>
              <a:chExt cx="7620000" cy="3338719"/>
            </a:xfrm>
          </p:grpSpPr>
          <p:sp>
            <p:nvSpPr>
              <p:cNvPr name="Freeform 34" id="34"/>
              <p:cNvSpPr/>
              <p:nvPr/>
            </p:nvSpPr>
            <p:spPr>
              <a:xfrm flipH="false" flipV="false" rot="0">
                <a:off x="0" y="0"/>
                <a:ext cx="7620000" cy="3336179"/>
              </a:xfrm>
              <a:custGeom>
                <a:avLst/>
                <a:gdLst/>
                <a:ahLst/>
                <a:cxnLst/>
                <a:rect r="r" b="b" t="t" l="l"/>
                <a:pathLst>
                  <a:path h="3336179" w="7620000">
                    <a:moveTo>
                      <a:pt x="7620000" y="2477659"/>
                    </a:moveTo>
                    <a:lnTo>
                      <a:pt x="7620000" y="222250"/>
                    </a:lnTo>
                    <a:cubicBezTo>
                      <a:pt x="7620000" y="100330"/>
                      <a:pt x="7519670" y="0"/>
                      <a:pt x="7397750" y="0"/>
                    </a:cubicBezTo>
                    <a:lnTo>
                      <a:pt x="222250" y="0"/>
                    </a:lnTo>
                    <a:cubicBezTo>
                      <a:pt x="100330" y="0"/>
                      <a:pt x="0" y="100330"/>
                      <a:pt x="0" y="222250"/>
                    </a:cubicBezTo>
                    <a:lnTo>
                      <a:pt x="0" y="2476389"/>
                    </a:lnTo>
                    <a:cubicBezTo>
                      <a:pt x="0" y="2599579"/>
                      <a:pt x="100330" y="2698639"/>
                      <a:pt x="222250" y="2698639"/>
                    </a:cubicBezTo>
                    <a:lnTo>
                      <a:pt x="3547110" y="2698639"/>
                    </a:lnTo>
                    <a:lnTo>
                      <a:pt x="3808730" y="3336179"/>
                    </a:lnTo>
                    <a:lnTo>
                      <a:pt x="4070350" y="2698639"/>
                    </a:lnTo>
                    <a:lnTo>
                      <a:pt x="7395210" y="2698639"/>
                    </a:lnTo>
                    <a:cubicBezTo>
                      <a:pt x="7519670" y="2699909"/>
                      <a:pt x="7620000" y="2600849"/>
                      <a:pt x="7620000" y="2477659"/>
                    </a:cubicBezTo>
                    <a:close/>
                  </a:path>
                </a:pathLst>
              </a:custGeom>
              <a:solidFill>
                <a:srgbClr val="001C84"/>
              </a:solidFill>
            </p:spPr>
          </p:sp>
        </p:grpSp>
        <p:sp>
          <p:nvSpPr>
            <p:cNvPr name="TextBox 35" id="35"/>
            <p:cNvSpPr txBox="true"/>
            <p:nvPr/>
          </p:nvSpPr>
          <p:spPr>
            <a:xfrm rot="0">
              <a:off x="893665" y="395289"/>
              <a:ext cx="4452843" cy="1319272"/>
            </a:xfrm>
            <a:prstGeom prst="rect">
              <a:avLst/>
            </a:prstGeom>
          </p:spPr>
          <p:txBody>
            <a:bodyPr anchor="t" rtlCol="false" tIns="0" lIns="0" bIns="0" rIns="0">
              <a:spAutoFit/>
            </a:bodyPr>
            <a:lstStyle/>
            <a:p>
              <a:pPr algn="ctr" marL="0" indent="0" lvl="0">
                <a:lnSpc>
                  <a:spcPts val="4092"/>
                </a:lnSpc>
              </a:pPr>
              <a:r>
                <a:rPr lang="en-US" b="true" sz="2922">
                  <a:solidFill>
                    <a:srgbClr val="FFFFFF"/>
                  </a:solidFill>
                  <a:latin typeface="DM Sans Bold"/>
                  <a:ea typeface="DM Sans Bold"/>
                  <a:cs typeface="DM Sans Bold"/>
                  <a:sym typeface="DM Sans Bold"/>
                </a:rPr>
                <a:t>Simulated Annealing</a:t>
              </a:r>
              <a:r>
                <a:rPr lang="en-US" b="true" sz="2922">
                  <a:solidFill>
                    <a:srgbClr val="FFFFFF"/>
                  </a:solidFill>
                  <a:latin typeface="DM Sans Bold"/>
                  <a:ea typeface="DM Sans Bold"/>
                  <a:cs typeface="DM Sans Bold"/>
                  <a:sym typeface="DM Sans Bold"/>
                </a:rPr>
                <a:t>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278" y="2048930"/>
            <a:ext cx="15897140" cy="4440251"/>
            <a:chOff x="0" y="0"/>
            <a:chExt cx="4186901" cy="1169449"/>
          </a:xfrm>
        </p:grpSpPr>
        <p:sp>
          <p:nvSpPr>
            <p:cNvPr name="Freeform 3" id="3"/>
            <p:cNvSpPr/>
            <p:nvPr/>
          </p:nvSpPr>
          <p:spPr>
            <a:xfrm flipH="false" flipV="false" rot="0">
              <a:off x="0" y="0"/>
              <a:ext cx="4186901" cy="1169449"/>
            </a:xfrm>
            <a:custGeom>
              <a:avLst/>
              <a:gdLst/>
              <a:ahLst/>
              <a:cxnLst/>
              <a:rect r="r" b="b" t="t" l="l"/>
              <a:pathLst>
                <a:path h="1169449" w="4186901">
                  <a:moveTo>
                    <a:pt x="0" y="0"/>
                  </a:moveTo>
                  <a:lnTo>
                    <a:pt x="4186901" y="0"/>
                  </a:lnTo>
                  <a:lnTo>
                    <a:pt x="4186901" y="1169449"/>
                  </a:lnTo>
                  <a:lnTo>
                    <a:pt x="0" y="1169449"/>
                  </a:lnTo>
                  <a:close/>
                </a:path>
              </a:pathLst>
            </a:custGeom>
            <a:solidFill>
              <a:srgbClr val="191919"/>
            </a:solidFill>
          </p:spPr>
        </p:sp>
        <p:sp>
          <p:nvSpPr>
            <p:cNvPr name="TextBox 4" id="4"/>
            <p:cNvSpPr txBox="true"/>
            <p:nvPr/>
          </p:nvSpPr>
          <p:spPr>
            <a:xfrm>
              <a:off x="0" y="0"/>
              <a:ext cx="4186901" cy="1169449"/>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5400000">
            <a:off x="6104381" y="-1186730"/>
            <a:ext cx="6079238" cy="16230600"/>
            <a:chOff x="0" y="0"/>
            <a:chExt cx="16466411" cy="43962705"/>
          </a:xfrm>
        </p:grpSpPr>
        <p:sp>
          <p:nvSpPr>
            <p:cNvPr name="Freeform 6" id="6"/>
            <p:cNvSpPr/>
            <p:nvPr/>
          </p:nvSpPr>
          <p:spPr>
            <a:xfrm flipH="false" flipV="false" rot="0">
              <a:off x="0" y="0"/>
              <a:ext cx="16466410" cy="43962706"/>
            </a:xfrm>
            <a:custGeom>
              <a:avLst/>
              <a:gdLst/>
              <a:ahLst/>
              <a:cxnLst/>
              <a:rect r="r" b="b" t="t" l="l"/>
              <a:pathLst>
                <a:path h="43962706" w="16466410">
                  <a:moveTo>
                    <a:pt x="16161610" y="0"/>
                  </a:moveTo>
                  <a:lnTo>
                    <a:pt x="304800" y="0"/>
                  </a:lnTo>
                  <a:cubicBezTo>
                    <a:pt x="135890" y="0"/>
                    <a:pt x="0" y="135890"/>
                    <a:pt x="0" y="304800"/>
                  </a:cubicBezTo>
                  <a:lnTo>
                    <a:pt x="0" y="43657906"/>
                  </a:lnTo>
                  <a:cubicBezTo>
                    <a:pt x="0" y="43826816"/>
                    <a:pt x="135890" y="43962706"/>
                    <a:pt x="304800" y="43962706"/>
                  </a:cubicBezTo>
                  <a:lnTo>
                    <a:pt x="16161610" y="43962706"/>
                  </a:lnTo>
                  <a:cubicBezTo>
                    <a:pt x="16330521" y="43962706"/>
                    <a:pt x="16466410" y="43826816"/>
                    <a:pt x="16466410" y="43657906"/>
                  </a:cubicBezTo>
                  <a:lnTo>
                    <a:pt x="16466410" y="304800"/>
                  </a:lnTo>
                  <a:cubicBezTo>
                    <a:pt x="16466410" y="135890"/>
                    <a:pt x="16330521" y="0"/>
                    <a:pt x="16161610" y="0"/>
                  </a:cubicBezTo>
                  <a:close/>
                </a:path>
              </a:pathLst>
            </a:custGeom>
            <a:solidFill>
              <a:srgbClr val="D2F0FF"/>
            </a:solidFill>
          </p:spPr>
        </p:sp>
      </p:grpSp>
      <p:grpSp>
        <p:nvGrpSpPr>
          <p:cNvPr name="Group 7" id="7"/>
          <p:cNvGrpSpPr/>
          <p:nvPr/>
        </p:nvGrpSpPr>
        <p:grpSpPr>
          <a:xfrm rot="108278">
            <a:off x="12989489" y="627598"/>
            <a:ext cx="4237657" cy="1144313"/>
            <a:chOff x="0" y="0"/>
            <a:chExt cx="5650210" cy="1525751"/>
          </a:xfrm>
        </p:grpSpPr>
        <p:grpSp>
          <p:nvGrpSpPr>
            <p:cNvPr name="Group 8" id="8"/>
            <p:cNvGrpSpPr/>
            <p:nvPr/>
          </p:nvGrpSpPr>
          <p:grpSpPr>
            <a:xfrm rot="0">
              <a:off x="0" y="366026"/>
              <a:ext cx="1136407" cy="1116666"/>
              <a:chOff x="0" y="0"/>
              <a:chExt cx="3216910" cy="3161030"/>
            </a:xfrm>
          </p:grpSpPr>
          <p:sp>
            <p:nvSpPr>
              <p:cNvPr name="Freeform 9" id="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148735" y="64009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3" id="13"/>
            <p:cNvGrpSpPr/>
            <p:nvPr/>
          </p:nvGrpSpPr>
          <p:grpSpPr>
            <a:xfrm rot="-978788">
              <a:off x="2985473" y="271962"/>
              <a:ext cx="1136407" cy="1116666"/>
              <a:chOff x="0" y="0"/>
              <a:chExt cx="3216910" cy="3161030"/>
            </a:xfrm>
          </p:grpSpPr>
          <p:sp>
            <p:nvSpPr>
              <p:cNvPr name="Freeform 14" id="1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5" id="1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16" id="1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7" id="17"/>
            <p:cNvSpPr txBox="true"/>
            <p:nvPr/>
          </p:nvSpPr>
          <p:spPr>
            <a:xfrm rot="-978788">
              <a:off x="3097174" y="551334"/>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18" id="18"/>
            <p:cNvGrpSpPr/>
            <p:nvPr/>
          </p:nvGrpSpPr>
          <p:grpSpPr>
            <a:xfrm rot="307768">
              <a:off x="1510924" y="318421"/>
              <a:ext cx="1136407" cy="1116666"/>
              <a:chOff x="0" y="0"/>
              <a:chExt cx="3216910" cy="3161030"/>
            </a:xfrm>
          </p:grpSpPr>
          <p:sp>
            <p:nvSpPr>
              <p:cNvPr name="Freeform 19" id="19"/>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307768">
              <a:off x="1671447" y="593013"/>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nvGrpSpPr>
            <p:cNvPr name="Group 23" id="23"/>
            <p:cNvGrpSpPr/>
            <p:nvPr/>
          </p:nvGrpSpPr>
          <p:grpSpPr>
            <a:xfrm rot="265294">
              <a:off x="4472450" y="42144"/>
              <a:ext cx="1136407" cy="1116666"/>
              <a:chOff x="0" y="0"/>
              <a:chExt cx="3216910" cy="3161030"/>
            </a:xfrm>
          </p:grpSpPr>
          <p:sp>
            <p:nvSpPr>
              <p:cNvPr name="Freeform 24" id="24"/>
              <p:cNvSpPr/>
              <p:nvPr/>
            </p:nvSpPr>
            <p:spPr>
              <a:xfrm flipH="false" flipV="false" rot="0">
                <a:off x="19050" y="223520"/>
                <a:ext cx="3178810" cy="2929890"/>
              </a:xfrm>
              <a:custGeom>
                <a:avLst/>
                <a:gdLst/>
                <a:ahLst/>
                <a:cxnLst/>
                <a:rect r="r" b="b" t="t" l="l"/>
                <a:pathLst>
                  <a:path h="2929890" w="3178810">
                    <a:moveTo>
                      <a:pt x="0" y="11430"/>
                    </a:moveTo>
                    <a:cubicBezTo>
                      <a:pt x="0" y="11430"/>
                      <a:pt x="2540" y="340360"/>
                      <a:pt x="2540" y="749300"/>
                    </a:cubicBezTo>
                    <a:cubicBezTo>
                      <a:pt x="2540" y="1158240"/>
                      <a:pt x="7620" y="1748790"/>
                      <a:pt x="7620" y="2009140"/>
                    </a:cubicBezTo>
                    <a:cubicBezTo>
                      <a:pt x="7620" y="2203450"/>
                      <a:pt x="16510" y="2602230"/>
                      <a:pt x="21590" y="2794000"/>
                    </a:cubicBezTo>
                    <a:lnTo>
                      <a:pt x="130810" y="2908300"/>
                    </a:lnTo>
                    <a:cubicBezTo>
                      <a:pt x="275590" y="2915920"/>
                      <a:pt x="543560" y="2929890"/>
                      <a:pt x="793750" y="2929890"/>
                    </a:cubicBezTo>
                    <a:lnTo>
                      <a:pt x="3178810" y="292989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5" id="25"/>
              <p:cNvSpPr/>
              <p:nvPr/>
            </p:nvSpPr>
            <p:spPr>
              <a:xfrm flipH="false" flipV="false" rot="0">
                <a:off x="12700" y="217170"/>
                <a:ext cx="3191510" cy="2942590"/>
              </a:xfrm>
              <a:custGeom>
                <a:avLst/>
                <a:gdLst/>
                <a:ahLst/>
                <a:cxnLst/>
                <a:rect r="r" b="b" t="t" l="l"/>
                <a:pathLst>
                  <a:path h="2942590" w="3191510">
                    <a:moveTo>
                      <a:pt x="3191510" y="2942590"/>
                    </a:moveTo>
                    <a:lnTo>
                      <a:pt x="800100" y="2942590"/>
                    </a:lnTo>
                    <a:cubicBezTo>
                      <a:pt x="547370" y="2942590"/>
                      <a:pt x="270510" y="2928620"/>
                      <a:pt x="137160" y="2921000"/>
                    </a:cubicBezTo>
                    <a:lnTo>
                      <a:pt x="134620" y="2921000"/>
                    </a:lnTo>
                    <a:lnTo>
                      <a:pt x="21590" y="2802890"/>
                    </a:lnTo>
                    <a:lnTo>
                      <a:pt x="21590" y="2800350"/>
                    </a:lnTo>
                    <a:cubicBezTo>
                      <a:pt x="16510" y="2597150"/>
                      <a:pt x="7620" y="2203450"/>
                      <a:pt x="7620" y="2015490"/>
                    </a:cubicBezTo>
                    <a:cubicBezTo>
                      <a:pt x="7620" y="1899920"/>
                      <a:pt x="6350" y="1723390"/>
                      <a:pt x="5080" y="1518920"/>
                    </a:cubicBezTo>
                    <a:cubicBezTo>
                      <a:pt x="3810" y="1267460"/>
                      <a:pt x="2540" y="98298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590"/>
                    </a:lnTo>
                    <a:close/>
                    <a:moveTo>
                      <a:pt x="139700" y="2908300"/>
                    </a:moveTo>
                    <a:cubicBezTo>
                      <a:pt x="273050" y="2915920"/>
                      <a:pt x="548640" y="2929890"/>
                      <a:pt x="800100" y="2929890"/>
                    </a:cubicBezTo>
                    <a:lnTo>
                      <a:pt x="3178810" y="2929890"/>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80"/>
                      <a:pt x="16510" y="1267460"/>
                      <a:pt x="17780" y="1518920"/>
                    </a:cubicBezTo>
                    <a:cubicBezTo>
                      <a:pt x="19050" y="1723390"/>
                      <a:pt x="20320" y="1899920"/>
                      <a:pt x="20320" y="2015490"/>
                    </a:cubicBezTo>
                    <a:cubicBezTo>
                      <a:pt x="20320" y="2202180"/>
                      <a:pt x="29210" y="2593340"/>
                      <a:pt x="34290" y="2797810"/>
                    </a:cubicBezTo>
                    <a:lnTo>
                      <a:pt x="139700" y="2908300"/>
                    </a:lnTo>
                    <a:close/>
                    <a:lnTo>
                      <a:pt x="133350" y="2782570"/>
                    </a:lnTo>
                    <a:lnTo>
                      <a:pt x="34290" y="2796540"/>
                    </a:lnTo>
                    <a:lnTo>
                      <a:pt x="139700" y="2908300"/>
                    </a:lnTo>
                    <a:close/>
                  </a:path>
                </a:pathLst>
              </a:custGeom>
              <a:solidFill>
                <a:srgbClr val="000000"/>
              </a:solidFill>
            </p:spPr>
          </p:sp>
          <p:sp>
            <p:nvSpPr>
              <p:cNvPr name="Freeform 26" id="2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7" id="27"/>
            <p:cNvSpPr txBox="true"/>
            <p:nvPr/>
          </p:nvSpPr>
          <p:spPr>
            <a:xfrm rot="265294">
              <a:off x="4631349" y="316601"/>
              <a:ext cx="838937" cy="304845"/>
            </a:xfrm>
            <a:prstGeom prst="rect">
              <a:avLst/>
            </a:prstGeom>
          </p:spPr>
          <p:txBody>
            <a:bodyPr anchor="t" rtlCol="false" tIns="0" lIns="0" bIns="0" rIns="0">
              <a:spAutoFit/>
            </a:bodyPr>
            <a:lstStyle/>
            <a:p>
              <a:pPr algn="l">
                <a:lnSpc>
                  <a:spcPts val="911"/>
                </a:lnSpc>
              </a:pPr>
              <a:r>
                <a:rPr lang="en-US" sz="695">
                  <a:solidFill>
                    <a:srgbClr val="000000"/>
                  </a:solidFill>
                  <a:latin typeface="DM Sans"/>
                  <a:ea typeface="DM Sans"/>
                  <a:cs typeface="DM Sans"/>
                  <a:sym typeface="DM Sans"/>
                </a:rPr>
                <a:t>Tuliskan gagasan disini.</a:t>
              </a:r>
            </a:p>
          </p:txBody>
        </p:sp>
      </p:grpSp>
      <p:sp>
        <p:nvSpPr>
          <p:cNvPr name="Freeform 28" id="28"/>
          <p:cNvSpPr/>
          <p:nvPr/>
        </p:nvSpPr>
        <p:spPr>
          <a:xfrm flipH="false" flipV="false" rot="0">
            <a:off x="1300858" y="2224369"/>
            <a:ext cx="15765561" cy="7477268"/>
          </a:xfrm>
          <a:custGeom>
            <a:avLst/>
            <a:gdLst/>
            <a:ahLst/>
            <a:cxnLst/>
            <a:rect r="r" b="b" t="t" l="l"/>
            <a:pathLst>
              <a:path h="7477268" w="15765561">
                <a:moveTo>
                  <a:pt x="0" y="0"/>
                </a:moveTo>
                <a:lnTo>
                  <a:pt x="15765561" y="0"/>
                </a:lnTo>
                <a:lnTo>
                  <a:pt x="15765561" y="7477267"/>
                </a:lnTo>
                <a:lnTo>
                  <a:pt x="0" y="7477267"/>
                </a:lnTo>
                <a:lnTo>
                  <a:pt x="0" y="0"/>
                </a:lnTo>
                <a:close/>
              </a:path>
            </a:pathLst>
          </a:custGeom>
          <a:blipFill>
            <a:blip r:embed="rId2"/>
            <a:stretch>
              <a:fillRect l="0" t="-3250" r="0" b="-47916"/>
            </a:stretch>
          </a:blipFill>
        </p:spPr>
      </p:sp>
      <p:sp>
        <p:nvSpPr>
          <p:cNvPr name="TextBox 29" id="29"/>
          <p:cNvSpPr txBox="true"/>
          <p:nvPr/>
        </p:nvSpPr>
        <p:spPr>
          <a:xfrm rot="0">
            <a:off x="1013513" y="276197"/>
            <a:ext cx="7068323" cy="876149"/>
          </a:xfrm>
          <a:prstGeom prst="rect">
            <a:avLst/>
          </a:prstGeom>
        </p:spPr>
        <p:txBody>
          <a:bodyPr anchor="t" rtlCol="false" tIns="0" lIns="0" bIns="0" rIns="0">
            <a:spAutoFit/>
          </a:bodyPr>
          <a:lstStyle/>
          <a:p>
            <a:pPr algn="l">
              <a:lnSpc>
                <a:spcPts val="6758"/>
              </a:lnSpc>
            </a:pPr>
            <a:r>
              <a:rPr lang="en-US" sz="6143" b="true">
                <a:solidFill>
                  <a:srgbClr val="001C84"/>
                </a:solidFill>
                <a:latin typeface="DM Sans Bold"/>
                <a:ea typeface="DM Sans Bold"/>
                <a:cs typeface="DM Sans Bold"/>
                <a:sym typeface="DM Sans Bold"/>
              </a:rPr>
              <a:t>Referensi Jurnal</a:t>
            </a:r>
          </a:p>
        </p:txBody>
      </p:sp>
      <p:sp>
        <p:nvSpPr>
          <p:cNvPr name="TextBox 30" id="30"/>
          <p:cNvSpPr txBox="true"/>
          <p:nvPr/>
        </p:nvSpPr>
        <p:spPr>
          <a:xfrm rot="0">
            <a:off x="1013513" y="818377"/>
            <a:ext cx="9129735" cy="1531786"/>
          </a:xfrm>
          <a:prstGeom prst="rect">
            <a:avLst/>
          </a:prstGeom>
        </p:spPr>
        <p:txBody>
          <a:bodyPr anchor="t" rtlCol="false" tIns="0" lIns="0" bIns="0" rIns="0">
            <a:spAutoFit/>
          </a:bodyPr>
          <a:lstStyle/>
          <a:p>
            <a:pPr algn="l">
              <a:lnSpc>
                <a:spcPts val="2055"/>
              </a:lnSpc>
            </a:pPr>
          </a:p>
          <a:p>
            <a:pPr algn="l">
              <a:lnSpc>
                <a:spcPts val="2335"/>
              </a:lnSpc>
            </a:pPr>
            <a:r>
              <a:rPr lang="en-US" sz="1668" b="true">
                <a:solidFill>
                  <a:srgbClr val="000000"/>
                </a:solidFill>
                <a:latin typeface="DM Sans Bold"/>
                <a:ea typeface="DM Sans Bold"/>
                <a:cs typeface="DM Sans Bold"/>
                <a:sym typeface="DM Sans Bold"/>
              </a:rPr>
              <a:t>KLASIFIKASI KUALITAS AIR SUMUR MENGGUNAKAN ALGORITMA RANDOM FOREST </a:t>
            </a:r>
          </a:p>
          <a:p>
            <a:pPr algn="l">
              <a:lnSpc>
                <a:spcPts val="3175"/>
              </a:lnSpc>
            </a:pPr>
            <a:r>
              <a:rPr lang="en-US" sz="2268" b="true">
                <a:solidFill>
                  <a:srgbClr val="000000"/>
                </a:solidFill>
                <a:latin typeface="DM Sans Bold"/>
                <a:ea typeface="DM Sans Bold"/>
                <a:cs typeface="DM Sans Bold"/>
                <a:sym typeface="DM Sans Bold"/>
              </a:rPr>
              <a:t>NARATIF </a:t>
            </a:r>
          </a:p>
          <a:p>
            <a:pPr algn="l">
              <a:lnSpc>
                <a:spcPts val="2335"/>
              </a:lnSpc>
            </a:pPr>
          </a:p>
          <a:p>
            <a:pPr algn="l" marL="0" indent="0" lvl="0">
              <a:lnSpc>
                <a:spcPts val="2335"/>
              </a:lnSpc>
              <a:spcBef>
                <a:spcPct val="0"/>
              </a:spcBef>
            </a:pPr>
          </a:p>
        </p:txBody>
      </p:sp>
      <p:sp>
        <p:nvSpPr>
          <p:cNvPr name="TextBox 31" id="31"/>
          <p:cNvSpPr txBox="true"/>
          <p:nvPr/>
        </p:nvSpPr>
        <p:spPr>
          <a:xfrm rot="0">
            <a:off x="16340765" y="219047"/>
            <a:ext cx="694066" cy="342110"/>
          </a:xfrm>
          <a:prstGeom prst="rect">
            <a:avLst/>
          </a:prstGeom>
        </p:spPr>
        <p:txBody>
          <a:bodyPr anchor="t" rtlCol="false" tIns="0" lIns="0" bIns="0" rIns="0">
            <a:spAutoFit/>
          </a:bodyPr>
          <a:lstStyle/>
          <a:p>
            <a:pPr algn="ctr">
              <a:lnSpc>
                <a:spcPts val="2722"/>
              </a:lnSpc>
              <a:spcBef>
                <a:spcPct val="0"/>
              </a:spcBef>
            </a:pPr>
            <a:r>
              <a:rPr lang="en-US" sz="2268">
                <a:solidFill>
                  <a:srgbClr val="000000"/>
                </a:solidFill>
                <a:latin typeface="DM Sans"/>
                <a:ea typeface="DM Sans"/>
                <a:cs typeface="DM Sans"/>
                <a:sym typeface="DM Sans"/>
              </a:rPr>
              <a:t>2022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247093" y="-2872681"/>
            <a:ext cx="7793815" cy="16895248"/>
            <a:chOff x="0" y="0"/>
            <a:chExt cx="21110568" cy="45762992"/>
          </a:xfrm>
        </p:grpSpPr>
        <p:sp>
          <p:nvSpPr>
            <p:cNvPr name="Freeform 3" id="3"/>
            <p:cNvSpPr/>
            <p:nvPr/>
          </p:nvSpPr>
          <p:spPr>
            <a:xfrm flipH="false" flipV="false" rot="0">
              <a:off x="0" y="0"/>
              <a:ext cx="21110567" cy="45762993"/>
            </a:xfrm>
            <a:custGeom>
              <a:avLst/>
              <a:gdLst/>
              <a:ahLst/>
              <a:cxnLst/>
              <a:rect r="r" b="b" t="t" l="l"/>
              <a:pathLst>
                <a:path h="45762993" w="21110567">
                  <a:moveTo>
                    <a:pt x="20805767" y="0"/>
                  </a:moveTo>
                  <a:lnTo>
                    <a:pt x="304800" y="0"/>
                  </a:lnTo>
                  <a:cubicBezTo>
                    <a:pt x="135890" y="0"/>
                    <a:pt x="0" y="135890"/>
                    <a:pt x="0" y="304800"/>
                  </a:cubicBezTo>
                  <a:lnTo>
                    <a:pt x="0" y="45458193"/>
                  </a:lnTo>
                  <a:cubicBezTo>
                    <a:pt x="0" y="45627103"/>
                    <a:pt x="135890" y="45762993"/>
                    <a:pt x="304800" y="45762993"/>
                  </a:cubicBezTo>
                  <a:lnTo>
                    <a:pt x="20805767" y="45762993"/>
                  </a:lnTo>
                  <a:cubicBezTo>
                    <a:pt x="20974678" y="45762993"/>
                    <a:pt x="21110567" y="45627103"/>
                    <a:pt x="21110567" y="45458193"/>
                  </a:cubicBezTo>
                  <a:lnTo>
                    <a:pt x="21110567" y="304800"/>
                  </a:lnTo>
                  <a:cubicBezTo>
                    <a:pt x="21110567" y="135890"/>
                    <a:pt x="20974678" y="0"/>
                    <a:pt x="20805767" y="0"/>
                  </a:cubicBezTo>
                  <a:close/>
                </a:path>
              </a:pathLst>
            </a:custGeom>
            <a:solidFill>
              <a:srgbClr val="D2F0FF"/>
            </a:solidFill>
          </p:spPr>
        </p:sp>
      </p:grpSp>
      <p:grpSp>
        <p:nvGrpSpPr>
          <p:cNvPr name="Group 4" id="4"/>
          <p:cNvGrpSpPr/>
          <p:nvPr/>
        </p:nvGrpSpPr>
        <p:grpSpPr>
          <a:xfrm rot="0">
            <a:off x="696376" y="7611841"/>
            <a:ext cx="6755643" cy="1833198"/>
            <a:chOff x="0" y="0"/>
            <a:chExt cx="6350000" cy="1723123"/>
          </a:xfrm>
        </p:grpSpPr>
        <p:sp>
          <p:nvSpPr>
            <p:cNvPr name="Freeform 5" id="5"/>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grpSp>
        <p:nvGrpSpPr>
          <p:cNvPr name="Group 6" id="6"/>
          <p:cNvGrpSpPr/>
          <p:nvPr/>
        </p:nvGrpSpPr>
        <p:grpSpPr>
          <a:xfrm rot="0">
            <a:off x="7431485" y="7611841"/>
            <a:ext cx="6755643" cy="1833198"/>
            <a:chOff x="0" y="0"/>
            <a:chExt cx="6350000" cy="1723123"/>
          </a:xfrm>
        </p:grpSpPr>
        <p:sp>
          <p:nvSpPr>
            <p:cNvPr name="Freeform 7" id="7"/>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grpSp>
        <p:nvGrpSpPr>
          <p:cNvPr name="Group 8" id="8"/>
          <p:cNvGrpSpPr/>
          <p:nvPr/>
        </p:nvGrpSpPr>
        <p:grpSpPr>
          <a:xfrm rot="0">
            <a:off x="10835981" y="7611841"/>
            <a:ext cx="6755643" cy="1833198"/>
            <a:chOff x="0" y="0"/>
            <a:chExt cx="6350000" cy="1723123"/>
          </a:xfrm>
        </p:grpSpPr>
        <p:sp>
          <p:nvSpPr>
            <p:cNvPr name="Freeform 9" id="9"/>
            <p:cNvSpPr/>
            <p:nvPr/>
          </p:nvSpPr>
          <p:spPr>
            <a:xfrm flipH="false" flipV="false" rot="0">
              <a:off x="0" y="82550"/>
              <a:ext cx="6350000" cy="1639303"/>
            </a:xfrm>
            <a:custGeom>
              <a:avLst/>
              <a:gdLst/>
              <a:ahLst/>
              <a:cxnLst/>
              <a:rect r="r" b="b" t="t" l="l"/>
              <a:pathLst>
                <a:path h="163930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639303"/>
                  </a:lnTo>
                  <a:lnTo>
                    <a:pt x="6350000" y="1639303"/>
                  </a:lnTo>
                  <a:lnTo>
                    <a:pt x="6350000" y="0"/>
                  </a:lnTo>
                  <a:cubicBezTo>
                    <a:pt x="6111240" y="0"/>
                    <a:pt x="5981700" y="82550"/>
                    <a:pt x="5877560" y="149860"/>
                  </a:cubicBezTo>
                  <a:close/>
                </a:path>
              </a:pathLst>
            </a:custGeom>
            <a:solidFill>
              <a:srgbClr val="75C7FB"/>
            </a:solidFill>
          </p:spPr>
        </p:sp>
      </p:grpSp>
      <p:sp>
        <p:nvSpPr>
          <p:cNvPr name="Freeform 10" id="10"/>
          <p:cNvSpPr/>
          <p:nvPr/>
        </p:nvSpPr>
        <p:spPr>
          <a:xfrm flipH="false" flipV="false" rot="0">
            <a:off x="12089007" y="2722641"/>
            <a:ext cx="5594747" cy="3163575"/>
          </a:xfrm>
          <a:custGeom>
            <a:avLst/>
            <a:gdLst/>
            <a:ahLst/>
            <a:cxnLst/>
            <a:rect r="r" b="b" t="t" l="l"/>
            <a:pathLst>
              <a:path h="3163575" w="5594747">
                <a:moveTo>
                  <a:pt x="0" y="0"/>
                </a:moveTo>
                <a:lnTo>
                  <a:pt x="5594747" y="0"/>
                </a:lnTo>
                <a:lnTo>
                  <a:pt x="5594747" y="3163576"/>
                </a:lnTo>
                <a:lnTo>
                  <a:pt x="0" y="3163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410192" y="5689021"/>
            <a:ext cx="1776936" cy="1865105"/>
          </a:xfrm>
          <a:custGeom>
            <a:avLst/>
            <a:gdLst/>
            <a:ahLst/>
            <a:cxnLst/>
            <a:rect r="r" b="b" t="t" l="l"/>
            <a:pathLst>
              <a:path h="1865105" w="1776936">
                <a:moveTo>
                  <a:pt x="0" y="0"/>
                </a:moveTo>
                <a:lnTo>
                  <a:pt x="1776936" y="0"/>
                </a:lnTo>
                <a:lnTo>
                  <a:pt x="1776936" y="1865104"/>
                </a:lnTo>
                <a:lnTo>
                  <a:pt x="0" y="1865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348692" y="5689021"/>
            <a:ext cx="6242309" cy="3569279"/>
          </a:xfrm>
          <a:custGeom>
            <a:avLst/>
            <a:gdLst/>
            <a:ahLst/>
            <a:cxnLst/>
            <a:rect r="r" b="b" t="t" l="l"/>
            <a:pathLst>
              <a:path h="3569279" w="6242309">
                <a:moveTo>
                  <a:pt x="0" y="0"/>
                </a:moveTo>
                <a:lnTo>
                  <a:pt x="6242309" y="0"/>
                </a:lnTo>
                <a:lnTo>
                  <a:pt x="6242309" y="3569279"/>
                </a:lnTo>
                <a:lnTo>
                  <a:pt x="0" y="3569279"/>
                </a:lnTo>
                <a:lnTo>
                  <a:pt x="0" y="0"/>
                </a:lnTo>
                <a:close/>
              </a:path>
            </a:pathLst>
          </a:custGeom>
          <a:blipFill>
            <a:blip r:embed="rId6">
              <a:extLst>
                <a:ext uri="{96DAC541-7B7A-43D3-8B79-37D633B846F1}">
                  <asvg:svgBlip xmlns:asvg="http://schemas.microsoft.com/office/drawing/2016/SVG/main" r:embed="rId7"/>
                </a:ext>
              </a:extLst>
            </a:blip>
            <a:stretch>
              <a:fillRect l="-245" t="0" r="-29047" b="-56639"/>
            </a:stretch>
          </a:blipFill>
        </p:spPr>
      </p:sp>
      <p:sp>
        <p:nvSpPr>
          <p:cNvPr name="Freeform 13" id="13"/>
          <p:cNvSpPr/>
          <p:nvPr/>
        </p:nvSpPr>
        <p:spPr>
          <a:xfrm flipH="true" flipV="false" rot="0">
            <a:off x="15339653" y="5128185"/>
            <a:ext cx="2429553" cy="2986776"/>
          </a:xfrm>
          <a:custGeom>
            <a:avLst/>
            <a:gdLst/>
            <a:ahLst/>
            <a:cxnLst/>
            <a:rect r="r" b="b" t="t" l="l"/>
            <a:pathLst>
              <a:path h="2986776" w="2429553">
                <a:moveTo>
                  <a:pt x="2429553" y="0"/>
                </a:moveTo>
                <a:lnTo>
                  <a:pt x="0" y="0"/>
                </a:lnTo>
                <a:lnTo>
                  <a:pt x="0" y="2986776"/>
                </a:lnTo>
                <a:lnTo>
                  <a:pt x="2429553" y="2986776"/>
                </a:lnTo>
                <a:lnTo>
                  <a:pt x="2429553" y="0"/>
                </a:lnTo>
                <a:close/>
              </a:path>
            </a:pathLst>
          </a:custGeom>
          <a:blipFill>
            <a:blip r:embed="rId8">
              <a:extLst>
                <a:ext uri="{96DAC541-7B7A-43D3-8B79-37D633B846F1}">
                  <asvg:svgBlip xmlns:asvg="http://schemas.microsoft.com/office/drawing/2016/SVG/main" r:embed="rId9"/>
                </a:ext>
              </a:extLst>
            </a:blip>
            <a:stretch>
              <a:fillRect l="-19248" t="0" r="0" b="-1814"/>
            </a:stretch>
          </a:blipFill>
        </p:spPr>
      </p:sp>
      <p:grpSp>
        <p:nvGrpSpPr>
          <p:cNvPr name="Group 14" id="14"/>
          <p:cNvGrpSpPr/>
          <p:nvPr/>
        </p:nvGrpSpPr>
        <p:grpSpPr>
          <a:xfrm rot="0">
            <a:off x="1120326" y="933450"/>
            <a:ext cx="4423868" cy="1658907"/>
            <a:chOff x="0" y="0"/>
            <a:chExt cx="5898490" cy="2211877"/>
          </a:xfrm>
        </p:grpSpPr>
        <p:grpSp>
          <p:nvGrpSpPr>
            <p:cNvPr name="Group 15" id="15"/>
            <p:cNvGrpSpPr/>
            <p:nvPr/>
          </p:nvGrpSpPr>
          <p:grpSpPr>
            <a:xfrm rot="0">
              <a:off x="0" y="0"/>
              <a:ext cx="5898490" cy="2211877"/>
              <a:chOff x="0" y="0"/>
              <a:chExt cx="7620000" cy="2857426"/>
            </a:xfrm>
          </p:grpSpPr>
          <p:sp>
            <p:nvSpPr>
              <p:cNvPr name="Freeform 16" id="16"/>
              <p:cNvSpPr/>
              <p:nvPr/>
            </p:nvSpPr>
            <p:spPr>
              <a:xfrm flipH="false" flipV="false" rot="0">
                <a:off x="0" y="0"/>
                <a:ext cx="7620000" cy="2854886"/>
              </a:xfrm>
              <a:custGeom>
                <a:avLst/>
                <a:gdLst/>
                <a:ahLst/>
                <a:cxnLst/>
                <a:rect r="r" b="b" t="t" l="l"/>
                <a:pathLst>
                  <a:path h="2854886" w="7620000">
                    <a:moveTo>
                      <a:pt x="7620000" y="1996366"/>
                    </a:moveTo>
                    <a:lnTo>
                      <a:pt x="7620000" y="222250"/>
                    </a:lnTo>
                    <a:cubicBezTo>
                      <a:pt x="7620000" y="100330"/>
                      <a:pt x="7519670" y="0"/>
                      <a:pt x="7397750" y="0"/>
                    </a:cubicBezTo>
                    <a:lnTo>
                      <a:pt x="222250" y="0"/>
                    </a:lnTo>
                    <a:cubicBezTo>
                      <a:pt x="100330" y="0"/>
                      <a:pt x="0" y="100330"/>
                      <a:pt x="0" y="222250"/>
                    </a:cubicBezTo>
                    <a:lnTo>
                      <a:pt x="0" y="1995096"/>
                    </a:lnTo>
                    <a:cubicBezTo>
                      <a:pt x="0" y="2118286"/>
                      <a:pt x="100330" y="2217346"/>
                      <a:pt x="222250" y="2217346"/>
                    </a:cubicBezTo>
                    <a:lnTo>
                      <a:pt x="3547110" y="2217346"/>
                    </a:lnTo>
                    <a:lnTo>
                      <a:pt x="3808730" y="2854886"/>
                    </a:lnTo>
                    <a:lnTo>
                      <a:pt x="4070350" y="2217346"/>
                    </a:lnTo>
                    <a:lnTo>
                      <a:pt x="7395210" y="2217346"/>
                    </a:lnTo>
                    <a:cubicBezTo>
                      <a:pt x="7519670" y="2218616"/>
                      <a:pt x="7620000" y="2119556"/>
                      <a:pt x="7620000" y="1996366"/>
                    </a:cubicBezTo>
                    <a:close/>
                  </a:path>
                </a:pathLst>
              </a:custGeom>
              <a:solidFill>
                <a:srgbClr val="001C84"/>
              </a:solidFill>
            </p:spPr>
          </p:sp>
        </p:grpSp>
        <p:sp>
          <p:nvSpPr>
            <p:cNvPr name="TextBox 17" id="17"/>
            <p:cNvSpPr txBox="true"/>
            <p:nvPr/>
          </p:nvSpPr>
          <p:spPr>
            <a:xfrm rot="0">
              <a:off x="492805" y="357978"/>
              <a:ext cx="4912881" cy="973744"/>
            </a:xfrm>
            <a:prstGeom prst="rect">
              <a:avLst/>
            </a:prstGeom>
          </p:spPr>
          <p:txBody>
            <a:bodyPr anchor="t" rtlCol="false" tIns="0" lIns="0" bIns="0" rIns="0">
              <a:spAutoFit/>
            </a:bodyPr>
            <a:lstStyle/>
            <a:p>
              <a:pPr algn="ctr">
                <a:lnSpc>
                  <a:spcPts val="5500"/>
                </a:lnSpc>
              </a:pPr>
              <a:r>
                <a:rPr lang="en-US" b="true" sz="5000">
                  <a:solidFill>
                    <a:srgbClr val="FFFFFF"/>
                  </a:solidFill>
                  <a:latin typeface="DM Sans Bold"/>
                  <a:ea typeface="DM Sans Bold"/>
                  <a:cs typeface="DM Sans Bold"/>
                  <a:sym typeface="DM Sans Bold"/>
                </a:rPr>
                <a:t>Tujuan</a:t>
              </a:r>
            </a:p>
          </p:txBody>
        </p:sp>
      </p:grpSp>
      <p:sp>
        <p:nvSpPr>
          <p:cNvPr name="Freeform 18" id="18"/>
          <p:cNvSpPr/>
          <p:nvPr/>
        </p:nvSpPr>
        <p:spPr>
          <a:xfrm flipH="false" flipV="false" rot="2237151">
            <a:off x="4143813" y="5301510"/>
            <a:ext cx="1520226" cy="1574622"/>
          </a:xfrm>
          <a:custGeom>
            <a:avLst/>
            <a:gdLst/>
            <a:ahLst/>
            <a:cxnLst/>
            <a:rect r="r" b="b" t="t" l="l"/>
            <a:pathLst>
              <a:path h="1574622" w="1520226">
                <a:moveTo>
                  <a:pt x="0" y="0"/>
                </a:moveTo>
                <a:lnTo>
                  <a:pt x="1520226" y="0"/>
                </a:lnTo>
                <a:lnTo>
                  <a:pt x="1520226" y="1574622"/>
                </a:lnTo>
                <a:lnTo>
                  <a:pt x="0" y="15746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4178216" y="3344923"/>
            <a:ext cx="2142198" cy="1220878"/>
          </a:xfrm>
          <a:custGeom>
            <a:avLst/>
            <a:gdLst/>
            <a:ahLst/>
            <a:cxnLst/>
            <a:rect r="r" b="b" t="t" l="l"/>
            <a:pathLst>
              <a:path h="1220878" w="2142198">
                <a:moveTo>
                  <a:pt x="0" y="0"/>
                </a:moveTo>
                <a:lnTo>
                  <a:pt x="2142197" y="0"/>
                </a:lnTo>
                <a:lnTo>
                  <a:pt x="2142197" y="1220878"/>
                </a:lnTo>
                <a:lnTo>
                  <a:pt x="0" y="1220878"/>
                </a:lnTo>
                <a:lnTo>
                  <a:pt x="0" y="0"/>
                </a:lnTo>
                <a:close/>
              </a:path>
            </a:pathLst>
          </a:custGeom>
          <a:blipFill>
            <a:blip r:embed="rId2">
              <a:alphaModFix amt="60000"/>
              <a:extLst>
                <a:ext uri="{96DAC541-7B7A-43D3-8B79-37D633B846F1}">
                  <asvg:svgBlip xmlns:asvg="http://schemas.microsoft.com/office/drawing/2016/SVG/main" r:embed="rId3"/>
                </a:ext>
              </a:extLst>
            </a:blip>
            <a:stretch>
              <a:fillRect l="-610" t="0" r="-789" b="-606"/>
            </a:stretch>
          </a:blipFill>
        </p:spPr>
      </p:sp>
      <p:sp>
        <p:nvSpPr>
          <p:cNvPr name="Freeform 20" id="20"/>
          <p:cNvSpPr/>
          <p:nvPr/>
        </p:nvSpPr>
        <p:spPr>
          <a:xfrm flipH="false" flipV="false" rot="0">
            <a:off x="696376" y="2677594"/>
            <a:ext cx="1780941" cy="1297389"/>
          </a:xfrm>
          <a:custGeom>
            <a:avLst/>
            <a:gdLst/>
            <a:ahLst/>
            <a:cxnLst/>
            <a:rect r="r" b="b" t="t" l="l"/>
            <a:pathLst>
              <a:path h="1297389" w="1780941">
                <a:moveTo>
                  <a:pt x="0" y="0"/>
                </a:moveTo>
                <a:lnTo>
                  <a:pt x="1780941" y="0"/>
                </a:lnTo>
                <a:lnTo>
                  <a:pt x="1780941" y="1297389"/>
                </a:lnTo>
                <a:lnTo>
                  <a:pt x="0" y="1297389"/>
                </a:lnTo>
                <a:lnTo>
                  <a:pt x="0" y="0"/>
                </a:lnTo>
                <a:close/>
              </a:path>
            </a:pathLst>
          </a:custGeom>
          <a:blipFill>
            <a:blip r:embed="rId2">
              <a:alphaModFix amt="48000"/>
              <a:extLst>
                <a:ext uri="{96DAC541-7B7A-43D3-8B79-37D633B846F1}">
                  <asvg:svgBlip xmlns:asvg="http://schemas.microsoft.com/office/drawing/2016/SVG/main" r:embed="rId3"/>
                </a:ext>
              </a:extLst>
            </a:blip>
            <a:stretch>
              <a:fillRect l="-27822" t="0" r="-1009" b="0"/>
            </a:stretch>
          </a:blipFill>
        </p:spPr>
      </p:sp>
      <p:sp>
        <p:nvSpPr>
          <p:cNvPr name="Freeform 21" id="21"/>
          <p:cNvSpPr/>
          <p:nvPr/>
        </p:nvSpPr>
        <p:spPr>
          <a:xfrm flipH="false" flipV="false" rot="0">
            <a:off x="978003" y="3287724"/>
            <a:ext cx="5472450" cy="3094422"/>
          </a:xfrm>
          <a:custGeom>
            <a:avLst/>
            <a:gdLst/>
            <a:ahLst/>
            <a:cxnLst/>
            <a:rect r="r" b="b" t="t" l="l"/>
            <a:pathLst>
              <a:path h="3094422" w="5472450">
                <a:moveTo>
                  <a:pt x="0" y="0"/>
                </a:moveTo>
                <a:lnTo>
                  <a:pt x="5472450" y="0"/>
                </a:lnTo>
                <a:lnTo>
                  <a:pt x="5472450" y="3094422"/>
                </a:lnTo>
                <a:lnTo>
                  <a:pt x="0" y="309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553264">
            <a:off x="3639997" y="7516108"/>
            <a:ext cx="2527860" cy="1624131"/>
            <a:chOff x="0" y="0"/>
            <a:chExt cx="3370480" cy="2165509"/>
          </a:xfrm>
        </p:grpSpPr>
        <p:sp>
          <p:nvSpPr>
            <p:cNvPr name="Freeform 23" id="23"/>
            <p:cNvSpPr/>
            <p:nvPr/>
          </p:nvSpPr>
          <p:spPr>
            <a:xfrm flipH="false" flipV="false" rot="322933">
              <a:off x="45637" y="1117035"/>
              <a:ext cx="826678" cy="1011933"/>
            </a:xfrm>
            <a:custGeom>
              <a:avLst/>
              <a:gdLst/>
              <a:ahLst/>
              <a:cxnLst/>
              <a:rect r="r" b="b" t="t" l="l"/>
              <a:pathLst>
                <a:path h="1011933" w="826678">
                  <a:moveTo>
                    <a:pt x="0" y="0"/>
                  </a:moveTo>
                  <a:lnTo>
                    <a:pt x="826678" y="0"/>
                  </a:lnTo>
                  <a:lnTo>
                    <a:pt x="826678" y="1011933"/>
                  </a:lnTo>
                  <a:lnTo>
                    <a:pt x="0" y="10119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942672">
              <a:off x="597424" y="361084"/>
              <a:ext cx="2746375" cy="575981"/>
            </a:xfrm>
            <a:custGeom>
              <a:avLst/>
              <a:gdLst/>
              <a:ahLst/>
              <a:cxnLst/>
              <a:rect r="r" b="b" t="t" l="l"/>
              <a:pathLst>
                <a:path h="575981" w="2746375">
                  <a:moveTo>
                    <a:pt x="0" y="0"/>
                  </a:moveTo>
                  <a:lnTo>
                    <a:pt x="2746375" y="0"/>
                  </a:lnTo>
                  <a:lnTo>
                    <a:pt x="2746375" y="575981"/>
                  </a:lnTo>
                  <a:lnTo>
                    <a:pt x="0" y="575981"/>
                  </a:lnTo>
                  <a:lnTo>
                    <a:pt x="0" y="0"/>
                  </a:lnTo>
                  <a:close/>
                </a:path>
              </a:pathLst>
            </a:custGeom>
            <a:blipFill>
              <a:blip r:embed="rId14">
                <a:extLst>
                  <a:ext uri="{96DAC541-7B7A-43D3-8B79-37D633B846F1}">
                    <asvg:svgBlip xmlns:asvg="http://schemas.microsoft.com/office/drawing/2016/SVG/main" r:embed="rId15"/>
                  </a:ext>
                </a:extLst>
              </a:blip>
              <a:stretch>
                <a:fillRect l="-12429" t="0" r="0" b="-64149"/>
              </a:stretch>
            </a:blipFill>
          </p:spPr>
        </p:sp>
      </p:grpSp>
      <p:pic>
        <p:nvPicPr>
          <p:cNvPr name="Picture 25" id="25"/>
          <p:cNvPicPr>
            <a:picLocks noChangeAspect="true"/>
          </p:cNvPicPr>
          <p:nvPr/>
        </p:nvPicPr>
        <p:blipFill>
          <a:blip r:embed="rId16"/>
          <a:srcRect l="0" t="0" r="0" b="0"/>
          <a:stretch>
            <a:fillRect/>
          </a:stretch>
        </p:blipFill>
        <p:spPr>
          <a:xfrm flipH="false" flipV="false" rot="0">
            <a:off x="5334036" y="4655892"/>
            <a:ext cx="4688830" cy="3465350"/>
          </a:xfrm>
          <a:prstGeom prst="rect">
            <a:avLst/>
          </a:prstGeom>
        </p:spPr>
      </p:pic>
      <p:sp>
        <p:nvSpPr>
          <p:cNvPr name="TextBox 26" id="26"/>
          <p:cNvSpPr txBox="true"/>
          <p:nvPr/>
        </p:nvSpPr>
        <p:spPr>
          <a:xfrm rot="0">
            <a:off x="2137807" y="4009020"/>
            <a:ext cx="3406387" cy="1515314"/>
          </a:xfrm>
          <a:prstGeom prst="rect">
            <a:avLst/>
          </a:prstGeom>
        </p:spPr>
        <p:txBody>
          <a:bodyPr anchor="t" rtlCol="false" tIns="0" lIns="0" bIns="0" rIns="0">
            <a:spAutoFit/>
          </a:bodyPr>
          <a:lstStyle/>
          <a:p>
            <a:pPr algn="ctr" marL="0" indent="0" lvl="0">
              <a:lnSpc>
                <a:spcPts val="4122"/>
              </a:lnSpc>
              <a:spcBef>
                <a:spcPct val="0"/>
              </a:spcBef>
            </a:pPr>
            <a:r>
              <a:rPr lang="en-US" sz="2944">
                <a:solidFill>
                  <a:srgbClr val="000000"/>
                </a:solidFill>
                <a:latin typeface="DM Sans"/>
                <a:ea typeface="DM Sans"/>
                <a:cs typeface="DM Sans"/>
                <a:sym typeface="DM Sans"/>
              </a:rPr>
              <a:t>Menghasilkan prediksi kualitas air yang lebih akurat</a:t>
            </a:r>
          </a:p>
        </p:txBody>
      </p:sp>
      <p:grpSp>
        <p:nvGrpSpPr>
          <p:cNvPr name="Group 27" id="27"/>
          <p:cNvGrpSpPr/>
          <p:nvPr/>
        </p:nvGrpSpPr>
        <p:grpSpPr>
          <a:xfrm rot="0">
            <a:off x="1223455" y="4273451"/>
            <a:ext cx="914351" cy="914351"/>
            <a:chOff x="0" y="0"/>
            <a:chExt cx="1219135" cy="1219135"/>
          </a:xfrm>
        </p:grpSpPr>
        <p:grpSp>
          <p:nvGrpSpPr>
            <p:cNvPr name="Group 28" id="28"/>
            <p:cNvGrpSpPr/>
            <p:nvPr/>
          </p:nvGrpSpPr>
          <p:grpSpPr>
            <a:xfrm rot="0">
              <a:off x="0" y="0"/>
              <a:ext cx="1219135" cy="121913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30" id="30"/>
            <p:cNvSpPr txBox="true"/>
            <p:nvPr/>
          </p:nvSpPr>
          <p:spPr>
            <a:xfrm rot="0">
              <a:off x="202636" y="28924"/>
              <a:ext cx="770034" cy="1066036"/>
            </a:xfrm>
            <a:prstGeom prst="rect">
              <a:avLst/>
            </a:prstGeom>
          </p:spPr>
          <p:txBody>
            <a:bodyPr anchor="t" rtlCol="false" tIns="0" lIns="0" bIns="0" rIns="0">
              <a:spAutoFit/>
            </a:bodyPr>
            <a:lstStyle/>
            <a:p>
              <a:pPr algn="ctr" marL="0" indent="0" lvl="0">
                <a:lnSpc>
                  <a:spcPts val="6725"/>
                </a:lnSpc>
                <a:spcBef>
                  <a:spcPct val="0"/>
                </a:spcBef>
              </a:pPr>
              <a:r>
                <a:rPr lang="en-US" b="true" sz="4803">
                  <a:solidFill>
                    <a:srgbClr val="FFFFFF"/>
                  </a:solidFill>
                  <a:latin typeface="DM Sans Bold"/>
                  <a:ea typeface="DM Sans Bold"/>
                  <a:cs typeface="DM Sans Bold"/>
                  <a:sym typeface="DM Sans Bold"/>
                </a:rPr>
                <a:t>1</a:t>
              </a:r>
            </a:p>
          </p:txBody>
        </p:sp>
      </p:grpSp>
      <p:grpSp>
        <p:nvGrpSpPr>
          <p:cNvPr name="Group 31" id="31"/>
          <p:cNvGrpSpPr/>
          <p:nvPr/>
        </p:nvGrpSpPr>
        <p:grpSpPr>
          <a:xfrm rot="0">
            <a:off x="7088628" y="2722641"/>
            <a:ext cx="726781" cy="726781"/>
            <a:chOff x="0" y="0"/>
            <a:chExt cx="969042" cy="969042"/>
          </a:xfrm>
        </p:grpSpPr>
        <p:grpSp>
          <p:nvGrpSpPr>
            <p:cNvPr name="Group 32" id="32"/>
            <p:cNvGrpSpPr/>
            <p:nvPr/>
          </p:nvGrpSpPr>
          <p:grpSpPr>
            <a:xfrm rot="0">
              <a:off x="0" y="0"/>
              <a:ext cx="969042" cy="969042"/>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34" id="34"/>
            <p:cNvSpPr txBox="true"/>
            <p:nvPr/>
          </p:nvSpPr>
          <p:spPr>
            <a:xfrm rot="0">
              <a:off x="161067" y="22501"/>
              <a:ext cx="612070" cy="847839"/>
            </a:xfrm>
            <a:prstGeom prst="rect">
              <a:avLst/>
            </a:prstGeom>
          </p:spPr>
          <p:txBody>
            <a:bodyPr anchor="t" rtlCol="false" tIns="0" lIns="0" bIns="0" rIns="0">
              <a:spAutoFit/>
            </a:bodyPr>
            <a:lstStyle/>
            <a:p>
              <a:pPr algn="ctr" marL="0" indent="0" lvl="0">
                <a:lnSpc>
                  <a:spcPts val="5345"/>
                </a:lnSpc>
                <a:spcBef>
                  <a:spcPct val="0"/>
                </a:spcBef>
              </a:pPr>
              <a:r>
                <a:rPr lang="en-US" b="true" sz="3818">
                  <a:solidFill>
                    <a:srgbClr val="FFFFFF"/>
                  </a:solidFill>
                  <a:latin typeface="DM Sans Bold"/>
                  <a:ea typeface="DM Sans Bold"/>
                  <a:cs typeface="DM Sans Bold"/>
                  <a:sym typeface="DM Sans Bold"/>
                </a:rPr>
                <a:t>2</a:t>
              </a:r>
            </a:p>
          </p:txBody>
        </p:sp>
      </p:grpSp>
      <p:sp>
        <p:nvSpPr>
          <p:cNvPr name="Freeform 35" id="35"/>
          <p:cNvSpPr/>
          <p:nvPr/>
        </p:nvSpPr>
        <p:spPr>
          <a:xfrm flipH="false" flipV="false" rot="0">
            <a:off x="6320413" y="1819835"/>
            <a:ext cx="5877863" cy="3323665"/>
          </a:xfrm>
          <a:custGeom>
            <a:avLst/>
            <a:gdLst/>
            <a:ahLst/>
            <a:cxnLst/>
            <a:rect r="r" b="b" t="t" l="l"/>
            <a:pathLst>
              <a:path h="3323665" w="5877863">
                <a:moveTo>
                  <a:pt x="0" y="0"/>
                </a:moveTo>
                <a:lnTo>
                  <a:pt x="5877864" y="0"/>
                </a:lnTo>
                <a:lnTo>
                  <a:pt x="5877864" y="3323665"/>
                </a:lnTo>
                <a:lnTo>
                  <a:pt x="0" y="3323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6" id="36"/>
          <p:cNvGrpSpPr/>
          <p:nvPr/>
        </p:nvGrpSpPr>
        <p:grpSpPr>
          <a:xfrm rot="0">
            <a:off x="6423652" y="2924333"/>
            <a:ext cx="898301" cy="873857"/>
            <a:chOff x="0" y="0"/>
            <a:chExt cx="1197734" cy="1165143"/>
          </a:xfrm>
        </p:grpSpPr>
        <p:grpSp>
          <p:nvGrpSpPr>
            <p:cNvPr name="Group 37" id="37"/>
            <p:cNvGrpSpPr/>
            <p:nvPr/>
          </p:nvGrpSpPr>
          <p:grpSpPr>
            <a:xfrm rot="0">
              <a:off x="0" y="0"/>
              <a:ext cx="1197734" cy="1165143"/>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39" id="39"/>
            <p:cNvSpPr txBox="true"/>
            <p:nvPr/>
          </p:nvSpPr>
          <p:spPr>
            <a:xfrm rot="0">
              <a:off x="199079" y="3451"/>
              <a:ext cx="756517" cy="106299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FFFFFF"/>
                  </a:solidFill>
                  <a:latin typeface="DM Sans Bold"/>
                  <a:ea typeface="DM Sans Bold"/>
                  <a:cs typeface="DM Sans Bold"/>
                  <a:sym typeface="DM Sans Bold"/>
                </a:rPr>
                <a:t>2</a:t>
              </a:r>
            </a:p>
          </p:txBody>
        </p:sp>
      </p:grpSp>
      <p:grpSp>
        <p:nvGrpSpPr>
          <p:cNvPr name="Group 40" id="40"/>
          <p:cNvGrpSpPr/>
          <p:nvPr/>
        </p:nvGrpSpPr>
        <p:grpSpPr>
          <a:xfrm rot="0">
            <a:off x="12143834" y="3799565"/>
            <a:ext cx="914246" cy="873395"/>
            <a:chOff x="0" y="0"/>
            <a:chExt cx="1218994" cy="1164526"/>
          </a:xfrm>
        </p:grpSpPr>
        <p:grpSp>
          <p:nvGrpSpPr>
            <p:cNvPr name="Group 41" id="41"/>
            <p:cNvGrpSpPr/>
            <p:nvPr/>
          </p:nvGrpSpPr>
          <p:grpSpPr>
            <a:xfrm rot="0">
              <a:off x="0" y="0"/>
              <a:ext cx="1218994" cy="1164526"/>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C84"/>
              </a:solidFill>
            </p:spPr>
          </p:sp>
        </p:grpSp>
        <p:sp>
          <p:nvSpPr>
            <p:cNvPr name="TextBox 43" id="43"/>
            <p:cNvSpPr txBox="true"/>
            <p:nvPr/>
          </p:nvSpPr>
          <p:spPr>
            <a:xfrm rot="0">
              <a:off x="202613" y="3451"/>
              <a:ext cx="769945" cy="1062374"/>
            </a:xfrm>
            <a:prstGeom prst="rect">
              <a:avLst/>
            </a:prstGeom>
          </p:spPr>
          <p:txBody>
            <a:bodyPr anchor="t" rtlCol="false" tIns="0" lIns="0" bIns="0" rIns="0">
              <a:spAutoFit/>
            </a:bodyPr>
            <a:lstStyle/>
            <a:p>
              <a:pPr algn="ctr" marL="0" indent="0" lvl="0">
                <a:lnSpc>
                  <a:spcPts val="6745"/>
                </a:lnSpc>
                <a:spcBef>
                  <a:spcPct val="0"/>
                </a:spcBef>
              </a:pPr>
              <a:r>
                <a:rPr lang="en-US" b="true" sz="4818">
                  <a:solidFill>
                    <a:srgbClr val="FFFFFF"/>
                  </a:solidFill>
                  <a:latin typeface="DM Sans Bold"/>
                  <a:ea typeface="DM Sans Bold"/>
                  <a:cs typeface="DM Sans Bold"/>
                  <a:sym typeface="DM Sans Bold"/>
                </a:rPr>
                <a:t>3</a:t>
              </a:r>
            </a:p>
          </p:txBody>
        </p:sp>
      </p:grpSp>
      <p:sp>
        <p:nvSpPr>
          <p:cNvPr name="TextBox 44" id="44"/>
          <p:cNvSpPr txBox="true"/>
          <p:nvPr/>
        </p:nvSpPr>
        <p:spPr>
          <a:xfrm rot="0">
            <a:off x="7321953" y="2143228"/>
            <a:ext cx="3812917" cy="2555240"/>
          </a:xfrm>
          <a:prstGeom prst="rect">
            <a:avLst/>
          </a:prstGeom>
        </p:spPr>
        <p:txBody>
          <a:bodyPr anchor="t" rtlCol="false" tIns="0" lIns="0" bIns="0" rIns="0">
            <a:spAutoFit/>
          </a:bodyPr>
          <a:lstStyle/>
          <a:p>
            <a:pPr algn="ctr" marL="0" indent="0" lvl="0">
              <a:lnSpc>
                <a:spcPts val="4059"/>
              </a:lnSpc>
              <a:spcBef>
                <a:spcPct val="0"/>
              </a:spcBef>
            </a:pPr>
            <a:r>
              <a:rPr lang="en-US" sz="2899">
                <a:solidFill>
                  <a:srgbClr val="000000"/>
                </a:solidFill>
                <a:latin typeface="DM Sans"/>
                <a:ea typeface="DM Sans"/>
                <a:cs typeface="DM Sans"/>
                <a:sym typeface="DM Sans"/>
              </a:rPr>
              <a:t>Mengoptimalkan parameter-model yang paling efektif dalam memprediksi kualitas air</a:t>
            </a:r>
          </a:p>
        </p:txBody>
      </p:sp>
      <p:sp>
        <p:nvSpPr>
          <p:cNvPr name="TextBox 45" id="45"/>
          <p:cNvSpPr txBox="true"/>
          <p:nvPr/>
        </p:nvSpPr>
        <p:spPr>
          <a:xfrm rot="0">
            <a:off x="12969802" y="3563563"/>
            <a:ext cx="4114620" cy="1507472"/>
          </a:xfrm>
          <a:prstGeom prst="rect">
            <a:avLst/>
          </a:prstGeom>
        </p:spPr>
        <p:txBody>
          <a:bodyPr anchor="t" rtlCol="false" tIns="0" lIns="0" bIns="0" rIns="0">
            <a:spAutoFit/>
          </a:bodyPr>
          <a:lstStyle/>
          <a:p>
            <a:pPr algn="ctr" marL="0" indent="0" lvl="0">
              <a:lnSpc>
                <a:spcPts val="4100"/>
              </a:lnSpc>
              <a:spcBef>
                <a:spcPct val="0"/>
              </a:spcBef>
            </a:pPr>
            <a:r>
              <a:rPr lang="en-US" sz="2928">
                <a:solidFill>
                  <a:srgbClr val="000000"/>
                </a:solidFill>
                <a:latin typeface="DM Sans"/>
                <a:ea typeface="DM Sans"/>
                <a:cs typeface="DM Sans"/>
                <a:sym typeface="DM Sans"/>
              </a:rPr>
              <a:t>Meningkatkan efisiensi dan efektivitas pemantauan kualitas air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042848" y="-4332462"/>
            <a:ext cx="10576614" cy="18662310"/>
            <a:chOff x="0" y="0"/>
            <a:chExt cx="25935563" cy="45762992"/>
          </a:xfrm>
        </p:grpSpPr>
        <p:sp>
          <p:nvSpPr>
            <p:cNvPr name="Freeform 3" id="3"/>
            <p:cNvSpPr/>
            <p:nvPr/>
          </p:nvSpPr>
          <p:spPr>
            <a:xfrm flipH="false" flipV="false" rot="0">
              <a:off x="0" y="0"/>
              <a:ext cx="25935563" cy="45762993"/>
            </a:xfrm>
            <a:custGeom>
              <a:avLst/>
              <a:gdLst/>
              <a:ahLst/>
              <a:cxnLst/>
              <a:rect r="r" b="b" t="t" l="l"/>
              <a:pathLst>
                <a:path h="45762993" w="25935563">
                  <a:moveTo>
                    <a:pt x="25630763" y="0"/>
                  </a:moveTo>
                  <a:lnTo>
                    <a:pt x="304800" y="0"/>
                  </a:lnTo>
                  <a:cubicBezTo>
                    <a:pt x="135890" y="0"/>
                    <a:pt x="0" y="135890"/>
                    <a:pt x="0" y="304800"/>
                  </a:cubicBezTo>
                  <a:lnTo>
                    <a:pt x="0" y="45458193"/>
                  </a:lnTo>
                  <a:cubicBezTo>
                    <a:pt x="0" y="45627103"/>
                    <a:pt x="135890" y="45762993"/>
                    <a:pt x="304800" y="45762993"/>
                  </a:cubicBezTo>
                  <a:lnTo>
                    <a:pt x="25630763" y="45762993"/>
                  </a:lnTo>
                  <a:cubicBezTo>
                    <a:pt x="25799673" y="45762993"/>
                    <a:pt x="25935563" y="45627103"/>
                    <a:pt x="25935563" y="45458193"/>
                  </a:cubicBezTo>
                  <a:lnTo>
                    <a:pt x="25935563" y="304800"/>
                  </a:lnTo>
                  <a:cubicBezTo>
                    <a:pt x="25935563" y="135890"/>
                    <a:pt x="25799673" y="0"/>
                    <a:pt x="25630763" y="0"/>
                  </a:cubicBezTo>
                  <a:close/>
                </a:path>
              </a:pathLst>
            </a:custGeom>
            <a:solidFill>
              <a:srgbClr val="D2F0FF"/>
            </a:solidFill>
          </p:spPr>
        </p:sp>
      </p:grpSp>
      <p:grpSp>
        <p:nvGrpSpPr>
          <p:cNvPr name="Group 4" id="4"/>
          <p:cNvGrpSpPr/>
          <p:nvPr/>
        </p:nvGrpSpPr>
        <p:grpSpPr>
          <a:xfrm rot="0">
            <a:off x="-290127" y="3679231"/>
            <a:ext cx="7742146" cy="6607769"/>
            <a:chOff x="0" y="0"/>
            <a:chExt cx="6350000" cy="5419600"/>
          </a:xfrm>
        </p:grpSpPr>
        <p:sp>
          <p:nvSpPr>
            <p:cNvPr name="Freeform 5" id="5"/>
            <p:cNvSpPr/>
            <p:nvPr/>
          </p:nvSpPr>
          <p:spPr>
            <a:xfrm flipH="false" flipV="false" rot="0">
              <a:off x="0" y="82550"/>
              <a:ext cx="6350000" cy="5335780"/>
            </a:xfrm>
            <a:custGeom>
              <a:avLst/>
              <a:gdLst/>
              <a:ahLst/>
              <a:cxnLst/>
              <a:rect r="r" b="b" t="t" l="l"/>
              <a:pathLst>
                <a:path h="5335780"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5335780"/>
                  </a:lnTo>
                  <a:lnTo>
                    <a:pt x="6350000" y="5335780"/>
                  </a:lnTo>
                  <a:lnTo>
                    <a:pt x="6350000" y="0"/>
                  </a:lnTo>
                  <a:cubicBezTo>
                    <a:pt x="6111240" y="0"/>
                    <a:pt x="5981700" y="82550"/>
                    <a:pt x="5877560" y="149860"/>
                  </a:cubicBezTo>
                  <a:close/>
                </a:path>
              </a:pathLst>
            </a:custGeom>
            <a:solidFill>
              <a:srgbClr val="75C7FB"/>
            </a:solidFill>
          </p:spPr>
        </p:sp>
      </p:grpSp>
      <p:grpSp>
        <p:nvGrpSpPr>
          <p:cNvPr name="Group 6" id="6"/>
          <p:cNvGrpSpPr/>
          <p:nvPr/>
        </p:nvGrpSpPr>
        <p:grpSpPr>
          <a:xfrm rot="0">
            <a:off x="7452019" y="3672957"/>
            <a:ext cx="7910147" cy="6614043"/>
            <a:chOff x="0" y="0"/>
            <a:chExt cx="6350000" cy="5309531"/>
          </a:xfrm>
        </p:grpSpPr>
        <p:sp>
          <p:nvSpPr>
            <p:cNvPr name="Freeform 7" id="7"/>
            <p:cNvSpPr/>
            <p:nvPr/>
          </p:nvSpPr>
          <p:spPr>
            <a:xfrm flipH="false" flipV="false" rot="0">
              <a:off x="0" y="82550"/>
              <a:ext cx="6350000" cy="5225711"/>
            </a:xfrm>
            <a:custGeom>
              <a:avLst/>
              <a:gdLst/>
              <a:ahLst/>
              <a:cxnLst/>
              <a:rect r="r" b="b" t="t" l="l"/>
              <a:pathLst>
                <a:path h="5225711"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5225711"/>
                  </a:lnTo>
                  <a:lnTo>
                    <a:pt x="6350000" y="5225711"/>
                  </a:lnTo>
                  <a:lnTo>
                    <a:pt x="6350000" y="0"/>
                  </a:lnTo>
                  <a:cubicBezTo>
                    <a:pt x="6111240" y="0"/>
                    <a:pt x="5981700" y="82550"/>
                    <a:pt x="5877560" y="149860"/>
                  </a:cubicBezTo>
                  <a:close/>
                </a:path>
              </a:pathLst>
            </a:custGeom>
            <a:solidFill>
              <a:srgbClr val="75C7FB"/>
            </a:solidFill>
          </p:spPr>
        </p:sp>
      </p:grpSp>
      <p:grpSp>
        <p:nvGrpSpPr>
          <p:cNvPr name="Group 8" id="8"/>
          <p:cNvGrpSpPr/>
          <p:nvPr/>
        </p:nvGrpSpPr>
        <p:grpSpPr>
          <a:xfrm rot="0">
            <a:off x="10692813" y="3796330"/>
            <a:ext cx="7725926" cy="6490670"/>
            <a:chOff x="0" y="0"/>
            <a:chExt cx="6350000" cy="5334733"/>
          </a:xfrm>
        </p:grpSpPr>
        <p:sp>
          <p:nvSpPr>
            <p:cNvPr name="Freeform 9" id="9"/>
            <p:cNvSpPr/>
            <p:nvPr/>
          </p:nvSpPr>
          <p:spPr>
            <a:xfrm flipH="false" flipV="false" rot="0">
              <a:off x="0" y="82550"/>
              <a:ext cx="6350000" cy="5250913"/>
            </a:xfrm>
            <a:custGeom>
              <a:avLst/>
              <a:gdLst/>
              <a:ahLst/>
              <a:cxnLst/>
              <a:rect r="r" b="b" t="t" l="l"/>
              <a:pathLst>
                <a:path h="5250913"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5250913"/>
                  </a:lnTo>
                  <a:lnTo>
                    <a:pt x="6350000" y="5250913"/>
                  </a:lnTo>
                  <a:lnTo>
                    <a:pt x="6350000" y="0"/>
                  </a:lnTo>
                  <a:cubicBezTo>
                    <a:pt x="6111240" y="0"/>
                    <a:pt x="5981700" y="82550"/>
                    <a:pt x="5877560" y="149860"/>
                  </a:cubicBezTo>
                  <a:close/>
                </a:path>
              </a:pathLst>
            </a:custGeom>
            <a:solidFill>
              <a:srgbClr val="75C7FB"/>
            </a:solidFill>
          </p:spPr>
        </p:sp>
      </p:grpSp>
      <p:grpSp>
        <p:nvGrpSpPr>
          <p:cNvPr name="Group 10" id="10"/>
          <p:cNvGrpSpPr/>
          <p:nvPr/>
        </p:nvGrpSpPr>
        <p:grpSpPr>
          <a:xfrm rot="0">
            <a:off x="1120326" y="933450"/>
            <a:ext cx="4423868" cy="1658907"/>
            <a:chOff x="0" y="0"/>
            <a:chExt cx="5898490" cy="2211877"/>
          </a:xfrm>
        </p:grpSpPr>
        <p:grpSp>
          <p:nvGrpSpPr>
            <p:cNvPr name="Group 11" id="11"/>
            <p:cNvGrpSpPr/>
            <p:nvPr/>
          </p:nvGrpSpPr>
          <p:grpSpPr>
            <a:xfrm rot="0">
              <a:off x="0" y="0"/>
              <a:ext cx="5898490" cy="2211877"/>
              <a:chOff x="0" y="0"/>
              <a:chExt cx="7620000" cy="2857426"/>
            </a:xfrm>
          </p:grpSpPr>
          <p:sp>
            <p:nvSpPr>
              <p:cNvPr name="Freeform 12" id="12"/>
              <p:cNvSpPr/>
              <p:nvPr/>
            </p:nvSpPr>
            <p:spPr>
              <a:xfrm flipH="false" flipV="false" rot="0">
                <a:off x="0" y="0"/>
                <a:ext cx="7620000" cy="2854886"/>
              </a:xfrm>
              <a:custGeom>
                <a:avLst/>
                <a:gdLst/>
                <a:ahLst/>
                <a:cxnLst/>
                <a:rect r="r" b="b" t="t" l="l"/>
                <a:pathLst>
                  <a:path h="2854886" w="7620000">
                    <a:moveTo>
                      <a:pt x="7620000" y="1996366"/>
                    </a:moveTo>
                    <a:lnTo>
                      <a:pt x="7620000" y="222250"/>
                    </a:lnTo>
                    <a:cubicBezTo>
                      <a:pt x="7620000" y="100330"/>
                      <a:pt x="7519670" y="0"/>
                      <a:pt x="7397750" y="0"/>
                    </a:cubicBezTo>
                    <a:lnTo>
                      <a:pt x="222250" y="0"/>
                    </a:lnTo>
                    <a:cubicBezTo>
                      <a:pt x="100330" y="0"/>
                      <a:pt x="0" y="100330"/>
                      <a:pt x="0" y="222250"/>
                    </a:cubicBezTo>
                    <a:lnTo>
                      <a:pt x="0" y="1995096"/>
                    </a:lnTo>
                    <a:cubicBezTo>
                      <a:pt x="0" y="2118286"/>
                      <a:pt x="100330" y="2217346"/>
                      <a:pt x="222250" y="2217346"/>
                    </a:cubicBezTo>
                    <a:lnTo>
                      <a:pt x="3547110" y="2217346"/>
                    </a:lnTo>
                    <a:lnTo>
                      <a:pt x="3808730" y="2854886"/>
                    </a:lnTo>
                    <a:lnTo>
                      <a:pt x="4070350" y="2217346"/>
                    </a:lnTo>
                    <a:lnTo>
                      <a:pt x="7395210" y="2217346"/>
                    </a:lnTo>
                    <a:cubicBezTo>
                      <a:pt x="7519670" y="2218616"/>
                      <a:pt x="7620000" y="2119556"/>
                      <a:pt x="7620000" y="1996366"/>
                    </a:cubicBezTo>
                    <a:close/>
                  </a:path>
                </a:pathLst>
              </a:custGeom>
              <a:solidFill>
                <a:srgbClr val="001C84"/>
              </a:solidFill>
            </p:spPr>
          </p:sp>
        </p:grpSp>
        <p:sp>
          <p:nvSpPr>
            <p:cNvPr name="TextBox 13" id="13"/>
            <p:cNvSpPr txBox="true"/>
            <p:nvPr/>
          </p:nvSpPr>
          <p:spPr>
            <a:xfrm rot="0">
              <a:off x="492805" y="357978"/>
              <a:ext cx="4912881" cy="973744"/>
            </a:xfrm>
            <a:prstGeom prst="rect">
              <a:avLst/>
            </a:prstGeom>
          </p:spPr>
          <p:txBody>
            <a:bodyPr anchor="t" rtlCol="false" tIns="0" lIns="0" bIns="0" rIns="0">
              <a:spAutoFit/>
            </a:bodyPr>
            <a:lstStyle/>
            <a:p>
              <a:pPr algn="ctr">
                <a:lnSpc>
                  <a:spcPts val="5500"/>
                </a:lnSpc>
              </a:pPr>
              <a:r>
                <a:rPr lang="en-US" b="true" sz="5000">
                  <a:solidFill>
                    <a:srgbClr val="FFFFFF"/>
                  </a:solidFill>
                  <a:latin typeface="DM Sans Bold"/>
                  <a:ea typeface="DM Sans Bold"/>
                  <a:cs typeface="DM Sans Bold"/>
                  <a:sym typeface="DM Sans Bold"/>
                </a:rPr>
                <a:t>Manfaat</a:t>
              </a:r>
            </a:p>
          </p:txBody>
        </p:sp>
      </p:grpSp>
      <p:sp>
        <p:nvSpPr>
          <p:cNvPr name="Freeform 14" id="14"/>
          <p:cNvSpPr/>
          <p:nvPr/>
        </p:nvSpPr>
        <p:spPr>
          <a:xfrm flipH="false" flipV="false" rot="2237151">
            <a:off x="9629418" y="1977598"/>
            <a:ext cx="1520226" cy="1574622"/>
          </a:xfrm>
          <a:custGeom>
            <a:avLst/>
            <a:gdLst/>
            <a:ahLst/>
            <a:cxnLst/>
            <a:rect r="r" b="b" t="t" l="l"/>
            <a:pathLst>
              <a:path h="1574622" w="1520226">
                <a:moveTo>
                  <a:pt x="0" y="0"/>
                </a:moveTo>
                <a:lnTo>
                  <a:pt x="1520226" y="0"/>
                </a:lnTo>
                <a:lnTo>
                  <a:pt x="1520226" y="1574622"/>
                </a:lnTo>
                <a:lnTo>
                  <a:pt x="0" y="1574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4074197" y="1762904"/>
            <a:ext cx="2142198" cy="1220878"/>
          </a:xfrm>
          <a:custGeom>
            <a:avLst/>
            <a:gdLst/>
            <a:ahLst/>
            <a:cxnLst/>
            <a:rect r="r" b="b" t="t" l="l"/>
            <a:pathLst>
              <a:path h="1220878" w="2142198">
                <a:moveTo>
                  <a:pt x="0" y="0"/>
                </a:moveTo>
                <a:lnTo>
                  <a:pt x="2142198" y="0"/>
                </a:lnTo>
                <a:lnTo>
                  <a:pt x="2142198" y="1220878"/>
                </a:lnTo>
                <a:lnTo>
                  <a:pt x="0" y="1220878"/>
                </a:lnTo>
                <a:lnTo>
                  <a:pt x="0" y="0"/>
                </a:lnTo>
                <a:close/>
              </a:path>
            </a:pathLst>
          </a:custGeom>
          <a:blipFill>
            <a:blip r:embed="rId4">
              <a:alphaModFix amt="60000"/>
              <a:extLst>
                <a:ext uri="{96DAC541-7B7A-43D3-8B79-37D633B846F1}">
                  <asvg:svgBlip xmlns:asvg="http://schemas.microsoft.com/office/drawing/2016/SVG/main" r:embed="rId5"/>
                </a:ext>
              </a:extLst>
            </a:blip>
            <a:stretch>
              <a:fillRect l="-610" t="0" r="-789" b="-606"/>
            </a:stretch>
          </a:blipFill>
        </p:spPr>
      </p:sp>
      <p:sp>
        <p:nvSpPr>
          <p:cNvPr name="Freeform 16" id="16"/>
          <p:cNvSpPr/>
          <p:nvPr/>
        </p:nvSpPr>
        <p:spPr>
          <a:xfrm flipH="false" flipV="false" rot="0">
            <a:off x="138230" y="1678036"/>
            <a:ext cx="1780941" cy="1297389"/>
          </a:xfrm>
          <a:custGeom>
            <a:avLst/>
            <a:gdLst/>
            <a:ahLst/>
            <a:cxnLst/>
            <a:rect r="r" b="b" t="t" l="l"/>
            <a:pathLst>
              <a:path h="1297389" w="1780941">
                <a:moveTo>
                  <a:pt x="0" y="0"/>
                </a:moveTo>
                <a:lnTo>
                  <a:pt x="1780940" y="0"/>
                </a:lnTo>
                <a:lnTo>
                  <a:pt x="1780940" y="1297389"/>
                </a:lnTo>
                <a:lnTo>
                  <a:pt x="0" y="1297389"/>
                </a:lnTo>
                <a:lnTo>
                  <a:pt x="0" y="0"/>
                </a:lnTo>
                <a:close/>
              </a:path>
            </a:pathLst>
          </a:custGeom>
          <a:blipFill>
            <a:blip r:embed="rId4">
              <a:alphaModFix amt="48000"/>
              <a:extLst>
                <a:ext uri="{96DAC541-7B7A-43D3-8B79-37D633B846F1}">
                  <asvg:svgBlip xmlns:asvg="http://schemas.microsoft.com/office/drawing/2016/SVG/main" r:embed="rId5"/>
                </a:ext>
              </a:extLst>
            </a:blip>
            <a:stretch>
              <a:fillRect l="-27822" t="0" r="-1009" b="0"/>
            </a:stretch>
          </a:blipFill>
        </p:spPr>
      </p:sp>
      <p:sp>
        <p:nvSpPr>
          <p:cNvPr name="Freeform 17" id="17"/>
          <p:cNvSpPr/>
          <p:nvPr/>
        </p:nvSpPr>
        <p:spPr>
          <a:xfrm flipH="false" flipV="false" rot="0">
            <a:off x="7133639" y="448635"/>
            <a:ext cx="4348365" cy="2458803"/>
          </a:xfrm>
          <a:custGeom>
            <a:avLst/>
            <a:gdLst/>
            <a:ahLst/>
            <a:cxnLst/>
            <a:rect r="r" b="b" t="t" l="l"/>
            <a:pathLst>
              <a:path h="2458803" w="4348365">
                <a:moveTo>
                  <a:pt x="0" y="0"/>
                </a:moveTo>
                <a:lnTo>
                  <a:pt x="4348365" y="0"/>
                </a:lnTo>
                <a:lnTo>
                  <a:pt x="4348365" y="2458802"/>
                </a:lnTo>
                <a:lnTo>
                  <a:pt x="0" y="245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8" id="18"/>
          <p:cNvPicPr>
            <a:picLocks noChangeAspect="true"/>
          </p:cNvPicPr>
          <p:nvPr/>
        </p:nvPicPr>
        <p:blipFill>
          <a:blip r:embed="rId6"/>
          <a:srcRect l="0" t="0" r="0" b="0"/>
          <a:stretch>
            <a:fillRect/>
          </a:stretch>
        </p:blipFill>
        <p:spPr>
          <a:xfrm flipH="false" flipV="false" rot="0">
            <a:off x="11086868" y="326534"/>
            <a:ext cx="5317044" cy="3929640"/>
          </a:xfrm>
          <a:prstGeom prst="rect">
            <a:avLst/>
          </a:prstGeom>
        </p:spPr>
      </p:pic>
      <p:sp>
        <p:nvSpPr>
          <p:cNvPr name="Freeform 19" id="19"/>
          <p:cNvSpPr/>
          <p:nvPr/>
        </p:nvSpPr>
        <p:spPr>
          <a:xfrm flipH="false" flipV="false" rot="0">
            <a:off x="686980" y="8540127"/>
            <a:ext cx="2136318" cy="886572"/>
          </a:xfrm>
          <a:custGeom>
            <a:avLst/>
            <a:gdLst/>
            <a:ahLst/>
            <a:cxnLst/>
            <a:rect r="r" b="b" t="t" l="l"/>
            <a:pathLst>
              <a:path h="886572" w="2136318">
                <a:moveTo>
                  <a:pt x="0" y="0"/>
                </a:moveTo>
                <a:lnTo>
                  <a:pt x="2136318" y="0"/>
                </a:lnTo>
                <a:lnTo>
                  <a:pt x="2136318" y="886572"/>
                </a:lnTo>
                <a:lnTo>
                  <a:pt x="0" y="886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6389634" y="8106030"/>
            <a:ext cx="1898366" cy="2304541"/>
          </a:xfrm>
          <a:custGeom>
            <a:avLst/>
            <a:gdLst/>
            <a:ahLst/>
            <a:cxnLst/>
            <a:rect r="r" b="b" t="t" l="l"/>
            <a:pathLst>
              <a:path h="2304541" w="1898366">
                <a:moveTo>
                  <a:pt x="0" y="0"/>
                </a:moveTo>
                <a:lnTo>
                  <a:pt x="1898366" y="0"/>
                </a:lnTo>
                <a:lnTo>
                  <a:pt x="1898366" y="2304540"/>
                </a:lnTo>
                <a:lnTo>
                  <a:pt x="0" y="23045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1" id="21"/>
          <p:cNvGrpSpPr/>
          <p:nvPr/>
        </p:nvGrpSpPr>
        <p:grpSpPr>
          <a:xfrm rot="0">
            <a:off x="1283220" y="4357918"/>
            <a:ext cx="5170525" cy="5170525"/>
            <a:chOff x="0" y="0"/>
            <a:chExt cx="6894033" cy="6894033"/>
          </a:xfrm>
        </p:grpSpPr>
        <p:sp>
          <p:nvSpPr>
            <p:cNvPr name="Freeform 22" id="22"/>
            <p:cNvSpPr/>
            <p:nvPr/>
          </p:nvSpPr>
          <p:spPr>
            <a:xfrm flipH="false" flipV="false" rot="0">
              <a:off x="0" y="0"/>
              <a:ext cx="6894033" cy="6894033"/>
            </a:xfrm>
            <a:custGeom>
              <a:avLst/>
              <a:gdLst/>
              <a:ahLst/>
              <a:cxnLst/>
              <a:rect r="r" b="b" t="t" l="l"/>
              <a:pathLst>
                <a:path h="6894033" w="6894033">
                  <a:moveTo>
                    <a:pt x="0" y="0"/>
                  </a:moveTo>
                  <a:lnTo>
                    <a:pt x="6894033" y="0"/>
                  </a:lnTo>
                  <a:lnTo>
                    <a:pt x="6894033" y="6894033"/>
                  </a:lnTo>
                  <a:lnTo>
                    <a:pt x="0" y="6894033"/>
                  </a:lnTo>
                  <a:lnTo>
                    <a:pt x="0" y="0"/>
                  </a:lnTo>
                  <a:close/>
                </a:path>
              </a:pathLst>
            </a:custGeom>
            <a:blipFill>
              <a:blip r:embed="rId11"/>
              <a:stretch>
                <a:fillRect l="0" t="0" r="0" b="0"/>
              </a:stretch>
            </a:blipFill>
          </p:spPr>
        </p:sp>
        <p:sp>
          <p:nvSpPr>
            <p:cNvPr name="TextBox 23" id="23"/>
            <p:cNvSpPr txBox="true"/>
            <p:nvPr/>
          </p:nvSpPr>
          <p:spPr>
            <a:xfrm rot="0">
              <a:off x="582696" y="2277592"/>
              <a:ext cx="5616586" cy="2067532"/>
            </a:xfrm>
            <a:prstGeom prst="rect">
              <a:avLst/>
            </a:prstGeom>
          </p:spPr>
          <p:txBody>
            <a:bodyPr anchor="t" rtlCol="false" tIns="0" lIns="0" bIns="0" rIns="0">
              <a:spAutoFit/>
            </a:bodyPr>
            <a:lstStyle/>
            <a:p>
              <a:pPr algn="ctr" marL="0" indent="0" lvl="0">
                <a:lnSpc>
                  <a:spcPts val="3084"/>
                </a:lnSpc>
              </a:pPr>
              <a:r>
                <a:rPr lang="en-US" b="true" sz="2570">
                  <a:solidFill>
                    <a:srgbClr val="000000"/>
                  </a:solidFill>
                  <a:latin typeface="DM Sans Bold"/>
                  <a:ea typeface="DM Sans Bold"/>
                  <a:cs typeface="DM Sans Bold"/>
                  <a:sym typeface="DM Sans Bold"/>
                </a:rPr>
                <a:t>Mengurangi risiko kesehatan masyarakat akibat konsumsi air yang terkontaminasi</a:t>
              </a:r>
            </a:p>
          </p:txBody>
        </p:sp>
      </p:grpSp>
      <p:grpSp>
        <p:nvGrpSpPr>
          <p:cNvPr name="Group 24" id="24"/>
          <p:cNvGrpSpPr/>
          <p:nvPr/>
        </p:nvGrpSpPr>
        <p:grpSpPr>
          <a:xfrm rot="0">
            <a:off x="6745893" y="4357918"/>
            <a:ext cx="5170525" cy="5170525"/>
            <a:chOff x="0" y="0"/>
            <a:chExt cx="6894033" cy="6894033"/>
          </a:xfrm>
        </p:grpSpPr>
        <p:sp>
          <p:nvSpPr>
            <p:cNvPr name="Freeform 25" id="25"/>
            <p:cNvSpPr/>
            <p:nvPr/>
          </p:nvSpPr>
          <p:spPr>
            <a:xfrm flipH="false" flipV="false" rot="0">
              <a:off x="0" y="0"/>
              <a:ext cx="6894033" cy="6894033"/>
            </a:xfrm>
            <a:custGeom>
              <a:avLst/>
              <a:gdLst/>
              <a:ahLst/>
              <a:cxnLst/>
              <a:rect r="r" b="b" t="t" l="l"/>
              <a:pathLst>
                <a:path h="6894033" w="6894033">
                  <a:moveTo>
                    <a:pt x="0" y="0"/>
                  </a:moveTo>
                  <a:lnTo>
                    <a:pt x="6894033" y="0"/>
                  </a:lnTo>
                  <a:lnTo>
                    <a:pt x="6894033" y="6894033"/>
                  </a:lnTo>
                  <a:lnTo>
                    <a:pt x="0" y="6894033"/>
                  </a:lnTo>
                  <a:lnTo>
                    <a:pt x="0" y="0"/>
                  </a:lnTo>
                  <a:close/>
                </a:path>
              </a:pathLst>
            </a:custGeom>
            <a:blipFill>
              <a:blip r:embed="rId11"/>
              <a:stretch>
                <a:fillRect l="0" t="0" r="0" b="0"/>
              </a:stretch>
            </a:blipFill>
          </p:spPr>
        </p:sp>
        <p:sp>
          <p:nvSpPr>
            <p:cNvPr name="TextBox 26" id="26"/>
            <p:cNvSpPr txBox="true"/>
            <p:nvPr/>
          </p:nvSpPr>
          <p:spPr>
            <a:xfrm rot="0">
              <a:off x="709153" y="2413250"/>
              <a:ext cx="5616586" cy="2067532"/>
            </a:xfrm>
            <a:prstGeom prst="rect">
              <a:avLst/>
            </a:prstGeom>
          </p:spPr>
          <p:txBody>
            <a:bodyPr anchor="t" rtlCol="false" tIns="0" lIns="0" bIns="0" rIns="0">
              <a:spAutoFit/>
            </a:bodyPr>
            <a:lstStyle/>
            <a:p>
              <a:pPr algn="ctr" marL="0" indent="0" lvl="0">
                <a:lnSpc>
                  <a:spcPts val="3084"/>
                </a:lnSpc>
              </a:pPr>
              <a:r>
                <a:rPr lang="en-US" b="true" sz="2570">
                  <a:solidFill>
                    <a:srgbClr val="000000"/>
                  </a:solidFill>
                  <a:latin typeface="DM Sans Bold"/>
                  <a:ea typeface="DM Sans Bold"/>
                  <a:cs typeface="DM Sans Bold"/>
                  <a:sym typeface="DM Sans Bold"/>
                </a:rPr>
                <a:t>Mendorong inovasi dalam teknologi terkait pemantauan dan pengelolaan kualitas air</a:t>
              </a:r>
            </a:p>
          </p:txBody>
        </p:sp>
      </p:grpSp>
      <p:grpSp>
        <p:nvGrpSpPr>
          <p:cNvPr name="Group 27" id="27"/>
          <p:cNvGrpSpPr/>
          <p:nvPr/>
        </p:nvGrpSpPr>
        <p:grpSpPr>
          <a:xfrm rot="0">
            <a:off x="12208565" y="4256174"/>
            <a:ext cx="5170525" cy="5170525"/>
            <a:chOff x="0" y="0"/>
            <a:chExt cx="6894033" cy="6894033"/>
          </a:xfrm>
        </p:grpSpPr>
        <p:sp>
          <p:nvSpPr>
            <p:cNvPr name="Freeform 28" id="28"/>
            <p:cNvSpPr/>
            <p:nvPr/>
          </p:nvSpPr>
          <p:spPr>
            <a:xfrm flipH="false" flipV="false" rot="0">
              <a:off x="0" y="0"/>
              <a:ext cx="6894033" cy="6894033"/>
            </a:xfrm>
            <a:custGeom>
              <a:avLst/>
              <a:gdLst/>
              <a:ahLst/>
              <a:cxnLst/>
              <a:rect r="r" b="b" t="t" l="l"/>
              <a:pathLst>
                <a:path h="6894033" w="6894033">
                  <a:moveTo>
                    <a:pt x="0" y="0"/>
                  </a:moveTo>
                  <a:lnTo>
                    <a:pt x="6894033" y="0"/>
                  </a:lnTo>
                  <a:lnTo>
                    <a:pt x="6894033" y="6894033"/>
                  </a:lnTo>
                  <a:lnTo>
                    <a:pt x="0" y="6894033"/>
                  </a:lnTo>
                  <a:lnTo>
                    <a:pt x="0" y="0"/>
                  </a:lnTo>
                  <a:close/>
                </a:path>
              </a:pathLst>
            </a:custGeom>
            <a:blipFill>
              <a:blip r:embed="rId11"/>
              <a:stretch>
                <a:fillRect l="0" t="0" r="0" b="0"/>
              </a:stretch>
            </a:blipFill>
          </p:spPr>
        </p:sp>
        <p:sp>
          <p:nvSpPr>
            <p:cNvPr name="TextBox 29" id="29"/>
            <p:cNvSpPr txBox="true"/>
            <p:nvPr/>
          </p:nvSpPr>
          <p:spPr>
            <a:xfrm rot="0">
              <a:off x="1162062" y="2298406"/>
              <a:ext cx="5616586" cy="2067532"/>
            </a:xfrm>
            <a:prstGeom prst="rect">
              <a:avLst/>
            </a:prstGeom>
          </p:spPr>
          <p:txBody>
            <a:bodyPr anchor="t" rtlCol="false" tIns="0" lIns="0" bIns="0" rIns="0">
              <a:spAutoFit/>
            </a:bodyPr>
            <a:lstStyle/>
            <a:p>
              <a:pPr algn="l" marL="0" indent="0" lvl="0">
                <a:lnSpc>
                  <a:spcPts val="3084"/>
                </a:lnSpc>
              </a:pPr>
              <a:r>
                <a:rPr lang="en-US" b="true" sz="2570">
                  <a:solidFill>
                    <a:srgbClr val="000000"/>
                  </a:solidFill>
                  <a:latin typeface="DM Sans Bold"/>
                  <a:ea typeface="DM Sans Bold"/>
                  <a:cs typeface="DM Sans Bold"/>
                  <a:sym typeface="DM Sans Bold"/>
                </a:rPr>
                <a:t>Penghematan biaya operasional dan sumber daya yang terkait dengan pemantauan kualitas air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459">
            <a:off x="5863147" y="249282"/>
            <a:ext cx="6974103" cy="2685347"/>
            <a:chOff x="0" y="0"/>
            <a:chExt cx="9298803" cy="3580463"/>
          </a:xfrm>
        </p:grpSpPr>
        <p:grpSp>
          <p:nvGrpSpPr>
            <p:cNvPr name="Group 3" id="3"/>
            <p:cNvGrpSpPr/>
            <p:nvPr/>
          </p:nvGrpSpPr>
          <p:grpSpPr>
            <a:xfrm rot="0">
              <a:off x="4588134" y="0"/>
              <a:ext cx="2905255" cy="1543339"/>
              <a:chOff x="0" y="0"/>
              <a:chExt cx="7620000" cy="4047922"/>
            </a:xfrm>
          </p:grpSpPr>
          <p:sp>
            <p:nvSpPr>
              <p:cNvPr name="Freeform 4" id="4"/>
              <p:cNvSpPr/>
              <p:nvPr/>
            </p:nvSpPr>
            <p:spPr>
              <a:xfrm flipH="false" flipV="false" rot="0">
                <a:off x="0" y="0"/>
                <a:ext cx="7620000" cy="4045383"/>
              </a:xfrm>
              <a:custGeom>
                <a:avLst/>
                <a:gdLst/>
                <a:ahLst/>
                <a:cxnLst/>
                <a:rect r="r" b="b" t="t" l="l"/>
                <a:pathLst>
                  <a:path h="4045383" w="7620000">
                    <a:moveTo>
                      <a:pt x="7620000" y="3186862"/>
                    </a:moveTo>
                    <a:lnTo>
                      <a:pt x="7620000" y="222250"/>
                    </a:lnTo>
                    <a:cubicBezTo>
                      <a:pt x="7620000" y="100330"/>
                      <a:pt x="7519670" y="0"/>
                      <a:pt x="7397750" y="0"/>
                    </a:cubicBezTo>
                    <a:lnTo>
                      <a:pt x="222250" y="0"/>
                    </a:lnTo>
                    <a:cubicBezTo>
                      <a:pt x="100330" y="0"/>
                      <a:pt x="0" y="100330"/>
                      <a:pt x="0" y="222250"/>
                    </a:cubicBezTo>
                    <a:lnTo>
                      <a:pt x="0" y="3185592"/>
                    </a:lnTo>
                    <a:cubicBezTo>
                      <a:pt x="0" y="3308783"/>
                      <a:pt x="100330" y="3407842"/>
                      <a:pt x="222250" y="3407842"/>
                    </a:cubicBezTo>
                    <a:lnTo>
                      <a:pt x="3547110" y="3407842"/>
                    </a:lnTo>
                    <a:lnTo>
                      <a:pt x="3808730" y="4045383"/>
                    </a:lnTo>
                    <a:lnTo>
                      <a:pt x="4070350" y="3407842"/>
                    </a:lnTo>
                    <a:lnTo>
                      <a:pt x="7395210" y="3407842"/>
                    </a:lnTo>
                    <a:cubicBezTo>
                      <a:pt x="7519670" y="3409112"/>
                      <a:pt x="7620000" y="3310052"/>
                      <a:pt x="7620000" y="3186862"/>
                    </a:cubicBezTo>
                    <a:close/>
                  </a:path>
                </a:pathLst>
              </a:custGeom>
              <a:solidFill>
                <a:srgbClr val="001C84"/>
              </a:solidFill>
            </p:spPr>
          </p:sp>
        </p:grpSp>
        <p:sp>
          <p:nvSpPr>
            <p:cNvPr name="TextBox 5" id="5"/>
            <p:cNvSpPr txBox="true"/>
            <p:nvPr/>
          </p:nvSpPr>
          <p:spPr>
            <a:xfrm rot="0">
              <a:off x="4917830" y="431962"/>
              <a:ext cx="2245864" cy="358926"/>
            </a:xfrm>
            <a:prstGeom prst="rect">
              <a:avLst/>
            </a:prstGeom>
          </p:spPr>
          <p:txBody>
            <a:bodyPr anchor="t" rtlCol="false" tIns="0" lIns="0" bIns="0" rIns="0">
              <a:spAutoFit/>
            </a:bodyPr>
            <a:lstStyle/>
            <a:p>
              <a:pPr algn="ctr" marL="0" indent="0" lvl="0">
                <a:lnSpc>
                  <a:spcPts val="2223"/>
                </a:lnSpc>
                <a:spcBef>
                  <a:spcPct val="0"/>
                </a:spcBef>
              </a:pPr>
              <a:r>
                <a:rPr lang="en-US" sz="1588">
                  <a:solidFill>
                    <a:srgbClr val="FFFFFF"/>
                  </a:solidFill>
                  <a:latin typeface="DM Sans"/>
                  <a:ea typeface="DM Sans"/>
                  <a:cs typeface="DM Sans"/>
                  <a:sym typeface="DM Sans"/>
                </a:rPr>
                <a:t>FLOWCHART</a:t>
              </a:r>
            </a:p>
          </p:txBody>
        </p:sp>
        <p:sp>
          <p:nvSpPr>
            <p:cNvPr name="TextBox 6" id="6"/>
            <p:cNvSpPr txBox="true"/>
            <p:nvPr/>
          </p:nvSpPr>
          <p:spPr>
            <a:xfrm rot="-249459">
              <a:off x="56346" y="1684739"/>
              <a:ext cx="9197852" cy="1564355"/>
            </a:xfrm>
            <a:prstGeom prst="rect">
              <a:avLst/>
            </a:prstGeom>
          </p:spPr>
          <p:txBody>
            <a:bodyPr anchor="t" rtlCol="false" tIns="0" lIns="0" bIns="0" rIns="0">
              <a:spAutoFit/>
            </a:bodyPr>
            <a:lstStyle/>
            <a:p>
              <a:pPr algn="ctr" marL="0" indent="0" lvl="0">
                <a:lnSpc>
                  <a:spcPts val="8508"/>
                </a:lnSpc>
              </a:pPr>
              <a:r>
                <a:rPr lang="en-US" b="true" sz="8508" spc="-85">
                  <a:solidFill>
                    <a:srgbClr val="000000"/>
                  </a:solidFill>
                  <a:latin typeface="DM Sans Bold"/>
                  <a:ea typeface="DM Sans Bold"/>
                  <a:cs typeface="DM Sans Bold"/>
                  <a:sym typeface="DM Sans Bold"/>
                </a:rPr>
                <a:t>Desain</a:t>
              </a:r>
            </a:p>
          </p:txBody>
        </p:sp>
      </p:grpSp>
      <p:sp>
        <p:nvSpPr>
          <p:cNvPr name="Freeform 7" id="7"/>
          <p:cNvSpPr/>
          <p:nvPr/>
        </p:nvSpPr>
        <p:spPr>
          <a:xfrm flipH="false" flipV="false" rot="0">
            <a:off x="2474229" y="2533364"/>
            <a:ext cx="13751940" cy="7515592"/>
          </a:xfrm>
          <a:custGeom>
            <a:avLst/>
            <a:gdLst/>
            <a:ahLst/>
            <a:cxnLst/>
            <a:rect r="r" b="b" t="t" l="l"/>
            <a:pathLst>
              <a:path h="7515592" w="13751940">
                <a:moveTo>
                  <a:pt x="0" y="0"/>
                </a:moveTo>
                <a:lnTo>
                  <a:pt x="13751940" y="0"/>
                </a:lnTo>
                <a:lnTo>
                  <a:pt x="13751940" y="7515591"/>
                </a:lnTo>
                <a:lnTo>
                  <a:pt x="0" y="7515591"/>
                </a:lnTo>
                <a:lnTo>
                  <a:pt x="0" y="0"/>
                </a:lnTo>
                <a:close/>
              </a:path>
            </a:pathLst>
          </a:custGeom>
          <a:blipFill>
            <a:blip r:embed="rId2"/>
            <a:stretch>
              <a:fillRect l="0" t="-11539" r="0" b="-12199"/>
            </a:stretch>
          </a:blipFill>
        </p:spPr>
      </p:sp>
      <p:sp>
        <p:nvSpPr>
          <p:cNvPr name="TextBox 8" id="8"/>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ea typeface="DM Sans"/>
                <a:cs typeface="DM Sans"/>
                <a:sym typeface="DM Sans"/>
              </a:rPr>
              <a:t>18 Oktober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DAFxfC-q9ak</dc:identifier>
  <dcterms:modified xsi:type="dcterms:W3CDTF">2011-08-01T06:04:30Z</dcterms:modified>
  <cp:revision>1</cp:revision>
  <dc:title>"Optimisasi Parameter Model Klasifikasi Kualitas Air dengan Simulated Annealing untuk Meningkatkan Performa Prediksi"</dc:title>
</cp:coreProperties>
</file>